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59" r:id="rId14"/>
    <p:sldId id="260" r:id="rId15"/>
    <p:sldId id="275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БЕРЕГИНЯ</c:v>
                </c:pt>
                <c:pt idx="1">
                  <c:v>БАРБИ</c:v>
                </c:pt>
                <c:pt idx="2">
                  <c:v>МОКСИ</c:v>
                </c:pt>
                <c:pt idx="3">
                  <c:v>КАТЯ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16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B306CE-B790-4D22-BB4B-99B0014F2A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56801E-0AE5-49CB-B11B-FDD995C9662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3AE3C6-D8D2-46AD-8AC5-8CBD541339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Тема: Кукла, как  детская игрушка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92333"/>
            <a:ext cx="4191000" cy="3140134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u="sng" dirty="0">
                <a:latin typeface="+mj-lt"/>
              </a:rPr>
              <a:t>Выполнила: </a:t>
            </a:r>
            <a:endParaRPr lang="ru-RU" sz="2000" u="sng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ученица </a:t>
            </a:r>
            <a:r>
              <a:rPr lang="ru-RU" sz="2000" dirty="0">
                <a:latin typeface="+mj-lt"/>
              </a:rPr>
              <a:t>3 «Б» класса Лицея  №62 </a:t>
            </a:r>
            <a:r>
              <a:rPr lang="ru-RU" sz="20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г</a:t>
            </a:r>
            <a:r>
              <a:rPr lang="ru-RU" sz="2000" dirty="0">
                <a:latin typeface="+mj-lt"/>
              </a:rPr>
              <a:t>. Саратова 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Балашова Анастасия </a:t>
            </a:r>
          </a:p>
          <a:p>
            <a:pPr marL="0" indent="0">
              <a:buNone/>
            </a:pP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+mj-lt"/>
              </a:rPr>
              <a:t>Руководитель</a:t>
            </a:r>
            <a:r>
              <a:rPr lang="ru-RU" sz="2000" u="sng" dirty="0" smtClean="0"/>
              <a:t>: 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учитель </a:t>
            </a:r>
            <a:r>
              <a:rPr lang="ru-RU" sz="2000" dirty="0">
                <a:latin typeface="+mj-lt"/>
              </a:rPr>
              <a:t>Лицея №62 г. Саратова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Зотова Марина </a:t>
            </a:r>
            <a:r>
              <a:rPr lang="ru-RU" sz="2000" dirty="0" err="1" smtClean="0">
                <a:latin typeface="+mj-lt"/>
              </a:rPr>
              <a:t>Вячеславована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5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>
                <a:solidFill>
                  <a:srgbClr val="4E3B30"/>
                </a:solidFill>
              </a:rPr>
              <a:t>Разновидности древнерусских кукол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ДЕСЯТИРУЧКА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34699512"/>
              </p:ext>
            </p:extLst>
          </p:nvPr>
        </p:nvGraphicFramePr>
        <p:xfrm>
          <a:off x="107504" y="1412777"/>
          <a:ext cx="4464496" cy="3672407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2232248"/>
              </a:tblGrid>
              <a:tr h="3672407">
                <a:tc>
                  <a:txBody>
                    <a:bodyPr/>
                    <a:lstStyle/>
                    <a:p>
                      <a:pPr marL="48260" indent="-482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Такую необычную куколку часто дарили девушкам, недавно вышедшим замуж. Эту куклу делали из соломы, травы и красиво оформляли. Девушке дарили куколку в помощь, чтобы та всё успевала в семье.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565"/>
            <a:ext cx="1981200" cy="24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289425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i="1" u="sng" dirty="0">
                <a:effectLst/>
                <a:latin typeface="Times New Roman"/>
                <a:ea typeface="Times New Roman"/>
              </a:rPr>
              <a:t>Современная кукла: какая она?</a:t>
            </a:r>
            <a:r>
              <a:rPr lang="ru-RU" sz="3200" b="1" i="1" dirty="0">
                <a:effectLst/>
                <a:latin typeface="Times New Roman"/>
                <a:ea typeface="Times New Roman"/>
              </a:rPr>
              <a:t/>
            </a:r>
            <a:br>
              <a:rPr lang="ru-RU" sz="3200" b="1" i="1" dirty="0">
                <a:effectLst/>
                <a:latin typeface="Times New Roman"/>
                <a:ea typeface="Times New Roman"/>
              </a:rPr>
            </a:b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1444" y="1268759"/>
            <a:ext cx="4290556" cy="398904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0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latin typeface="Times New Roman"/>
                <a:ea typeface="Times New Roman"/>
              </a:rPr>
              <a:t>В </a:t>
            </a:r>
            <a:r>
              <a:rPr lang="ru-RU" sz="2800" dirty="0">
                <a:latin typeface="Times New Roman"/>
                <a:ea typeface="Times New Roman"/>
              </a:rPr>
              <a:t>1959г. на свет появилась кукла </a:t>
            </a:r>
            <a:r>
              <a:rPr lang="ru-RU" sz="2800" u="sng" dirty="0" smtClean="0">
                <a:latin typeface="Times New Roman"/>
                <a:ea typeface="Times New Roman"/>
              </a:rPr>
              <a:t>БАРБИ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dirty="0">
                <a:latin typeface="Times New Roman"/>
                <a:ea typeface="Times New Roman"/>
              </a:rPr>
              <a:t>    </a:t>
            </a:r>
            <a:r>
              <a:rPr lang="en-US" sz="2800" dirty="0" smtClean="0"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latin typeface="Times New Roman"/>
                <a:ea typeface="Times New Roman"/>
              </a:rPr>
              <a:t>Барби </a:t>
            </a:r>
            <a:r>
              <a:rPr lang="ru-RU" sz="2800" dirty="0">
                <a:latin typeface="Times New Roman"/>
                <a:ea typeface="Times New Roman"/>
              </a:rPr>
              <a:t>разработала стенографистка компании «</a:t>
            </a:r>
            <a:r>
              <a:rPr lang="ru-RU" sz="2800" dirty="0" err="1">
                <a:latin typeface="Times New Roman"/>
                <a:ea typeface="Times New Roman"/>
              </a:rPr>
              <a:t>Мэттел</a:t>
            </a:r>
            <a:r>
              <a:rPr lang="ru-RU" sz="2800" dirty="0">
                <a:latin typeface="Times New Roman"/>
                <a:ea typeface="Times New Roman"/>
              </a:rPr>
              <a:t>» Рут </a:t>
            </a:r>
            <a:r>
              <a:rPr lang="ru-RU" sz="2800" dirty="0" err="1">
                <a:latin typeface="Times New Roman"/>
                <a:ea typeface="Times New Roman"/>
              </a:rPr>
              <a:t>Хэндлер</a:t>
            </a:r>
            <a:r>
              <a:rPr lang="ru-RU" sz="2800" dirty="0">
                <a:latin typeface="Times New Roman"/>
                <a:ea typeface="Times New Roman"/>
              </a:rPr>
              <a:t> и назвала в честь дочери </a:t>
            </a:r>
            <a:r>
              <a:rPr lang="ru-RU" sz="2800" dirty="0" smtClean="0">
                <a:latin typeface="Times New Roman"/>
                <a:ea typeface="Times New Roman"/>
              </a:rPr>
              <a:t>Барбары. </a:t>
            </a:r>
          </a:p>
          <a:p>
            <a:pPr marR="8953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	В </a:t>
            </a:r>
            <a:r>
              <a:rPr lang="ru-RU" sz="2800" dirty="0">
                <a:latin typeface="Times New Roman"/>
                <a:ea typeface="Times New Roman"/>
              </a:rPr>
              <a:t>1961г. у нее появился друг Кен, два года спустя – </a:t>
            </a:r>
            <a:r>
              <a:rPr lang="ru-RU" sz="2800" dirty="0" err="1" smtClean="0">
                <a:latin typeface="Times New Roman"/>
                <a:ea typeface="Times New Roman"/>
              </a:rPr>
              <a:t>поружка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Милдж</a:t>
            </a:r>
            <a:r>
              <a:rPr lang="ru-RU" sz="2800" dirty="0">
                <a:latin typeface="Times New Roman"/>
                <a:ea typeface="Times New Roman"/>
              </a:rPr>
              <a:t>, а в 1964г. – сестренка </a:t>
            </a:r>
            <a:r>
              <a:rPr lang="ru-RU" sz="2800" dirty="0" err="1">
                <a:latin typeface="Times New Roman"/>
                <a:ea typeface="Times New Roman"/>
              </a:rPr>
              <a:t>Скиппер</a:t>
            </a:r>
            <a:r>
              <a:rPr lang="ru-RU" sz="2800" dirty="0">
                <a:latin typeface="Times New Roman"/>
                <a:ea typeface="Times New Roman"/>
              </a:rPr>
              <a:t>. В 1965г. Барби с сестрой научились сгибать ноги в коленях, а в конце 70-х компания выпустила большую, полуметровую куклу.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     Американцев волновали вопросы </a:t>
            </a:r>
            <a:r>
              <a:rPr lang="ru-RU" sz="2800" dirty="0" err="1" smtClean="0">
                <a:latin typeface="Times New Roman"/>
                <a:ea typeface="Times New Roman"/>
              </a:rPr>
              <a:t>рассовой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дискриминации, и в 1969г. у Барби появилась темнокожая подружка, а десять лет спустя и саму Барби начинают производить то в образе </a:t>
            </a:r>
            <a:r>
              <a:rPr lang="ru-RU" sz="2800" dirty="0" err="1">
                <a:latin typeface="Times New Roman"/>
                <a:ea typeface="Times New Roman"/>
              </a:rPr>
              <a:t>афроамериканки</a:t>
            </a:r>
            <a:r>
              <a:rPr lang="ru-RU" sz="2800" dirty="0">
                <a:latin typeface="Times New Roman"/>
                <a:ea typeface="Times New Roman"/>
              </a:rPr>
              <a:t>, то латиноамериканки. В 1997г. появилась русская Барби в кокошнике.</a:t>
            </a:r>
          </a:p>
          <a:p>
            <a:pPr marR="89535" indent="540385" algn="just">
              <a:lnSpc>
                <a:spcPct val="150000"/>
              </a:lnSpc>
              <a:spcAft>
                <a:spcPts val="0"/>
              </a:spcAft>
            </a:pPr>
            <a:endParaRPr lang="ru-RU" sz="3000" dirty="0">
              <a:latin typeface="Times New Roman"/>
              <a:ea typeface="Times New Roman"/>
            </a:endParaRPr>
          </a:p>
          <a:p>
            <a:endParaRPr lang="ru-RU" sz="3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82031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БАРБИ – ИДЕАЛ ЖЕНСКОЙ ФИГУРЫ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273203"/>
          </a:xfrm>
        </p:spPr>
        <p:txBody>
          <a:bodyPr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Формы куклы Барби считались универсальным идеалом женской фигуры. Однако как проанализировали ученые, в реальной жизни фигура куклы Барби анатомически невозможна.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Девушке с пропорциями Барби пришлось бы ходить на четвереньках, и она не смогла бы ничего поднять. Такая "живая" кукла имела бы рост 175 см и вес 49 кг.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Ее голова была бы на 5 см больше, чем средняя голова женщины, а окружность талии в 45 см не оставила достаточно места для печени и кишечника.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Реальная Барби с огромной головой и грудью обладала бы маленькими ступнями длиной всего 21 см и крошечными щиколотками, из-за чего она не смогла бы нормально ходить. </a:t>
            </a:r>
          </a:p>
          <a:p>
            <a:endParaRPr lang="ru-RU" sz="1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98938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Изготовление безликой куклы-оберега</a:t>
            </a:r>
            <a:endParaRPr lang="ru-RU" b="1" i="1" dirty="0"/>
          </a:p>
        </p:txBody>
      </p:sp>
      <p:pic>
        <p:nvPicPr>
          <p:cNvPr id="10" name="Picture 10" descr="IMG_274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816423" cy="28083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куклы в школу\кук фот\IMG_27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2099" y="728702"/>
            <a:ext cx="28083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Admin\Рабочий стол\куклы в школу\кук фот\IMG_28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672408" cy="24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Рабочий стол\куклы в школу\кук фот\IMG_278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8164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err="1" smtClean="0"/>
              <a:t>берегиня</a:t>
            </a:r>
            <a:endParaRPr lang="ru-RU" b="1" i="1" dirty="0"/>
          </a:p>
        </p:txBody>
      </p:sp>
      <p:pic>
        <p:nvPicPr>
          <p:cNvPr id="5123" name="Picture 3" descr="C:\Documents and Settings\Admin\Рабочий стол\куклы в школу\кук фот\IMG_28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916766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Рабочий стол\куклы в школу\кук фот\IMG_284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816424" cy="25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Admin\Рабочий стол\куклы в школу\кук фот\IMG_28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816423" cy="26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куклы в школу\кук фот\IMG_28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7364" y="1161471"/>
            <a:ext cx="309778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i="1" dirty="0" smtClean="0"/>
              <a:t>ВЫВОДЫ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114800" cy="468052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800" dirty="0" smtClean="0"/>
              <a:t>            После </a:t>
            </a:r>
            <a:r>
              <a:rPr lang="ru-RU" sz="4800" dirty="0"/>
              <a:t>проведенного опроса, я пришла к следующим </a:t>
            </a:r>
            <a:r>
              <a:rPr lang="ru-RU" sz="4800" u="sng" dirty="0"/>
              <a:t>выводам</a:t>
            </a:r>
            <a:r>
              <a:rPr lang="ru-RU" sz="4800" dirty="0"/>
              <a:t>:</a:t>
            </a:r>
          </a:p>
          <a:p>
            <a:pPr marL="0" lvl="0" indent="0" algn="just">
              <a:buNone/>
            </a:pPr>
            <a:r>
              <a:rPr lang="ru-RU" sz="4800" dirty="0" smtClean="0"/>
              <a:t>           1. Дети </a:t>
            </a:r>
            <a:r>
              <a:rPr lang="ru-RU" sz="4800" dirty="0"/>
              <a:t>дошкольного и младшего школьного возраста предпочитают играть в современные куклы (Барби, </a:t>
            </a:r>
            <a:r>
              <a:rPr lang="ru-RU" sz="4800" dirty="0" err="1"/>
              <a:t>Мокси</a:t>
            </a:r>
            <a:r>
              <a:rPr lang="ru-RU" sz="4800" dirty="0"/>
              <a:t>), поскольку большое значение для них имеет их внешний вид: красивые наряды, ярко оформленное лицо, внешние данные. При этом, куклу они рассматривают исключительно как детскую игрушку.</a:t>
            </a:r>
          </a:p>
          <a:p>
            <a:pPr marL="0" lvl="0" indent="0" algn="just">
              <a:buNone/>
            </a:pPr>
            <a:r>
              <a:rPr lang="ru-RU" sz="4800" dirty="0" smtClean="0"/>
              <a:t>           2. Мальчики </a:t>
            </a:r>
            <a:r>
              <a:rPr lang="ru-RU" sz="4800" dirty="0"/>
              <a:t>младшего школьного возраста видят в кукле не игрушку, а талисман, оберег на счастье, атрибут для коллекции, поэтому они предпочли выбрать именно </a:t>
            </a:r>
            <a:r>
              <a:rPr lang="ru-RU" sz="4800" dirty="0" smtClean="0"/>
              <a:t>«</a:t>
            </a:r>
            <a:r>
              <a:rPr lang="ru-RU" sz="4800" dirty="0" err="1" smtClean="0"/>
              <a:t>Берегиню</a:t>
            </a:r>
            <a:r>
              <a:rPr lang="ru-RU" sz="4800" dirty="0" smtClean="0"/>
              <a:t>».</a:t>
            </a:r>
            <a:endParaRPr lang="ru-RU" sz="4800" dirty="0"/>
          </a:p>
          <a:p>
            <a:pPr marL="0" lvl="0" indent="0" algn="just">
              <a:buNone/>
            </a:pPr>
            <a:r>
              <a:rPr lang="ru-RU" sz="4800" dirty="0" smtClean="0"/>
              <a:t>           3. Опрошенные </a:t>
            </a:r>
            <a:r>
              <a:rPr lang="ru-RU" sz="4800" dirty="0"/>
              <a:t>взрослые предпочитают либо куклу, которая имеет «душу», то есть сделанная своими руками, либо куклу, которую они использовали для игры в своем детстве.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0139324"/>
              </p:ext>
            </p:extLst>
          </p:nvPr>
        </p:nvGraphicFramePr>
        <p:xfrm>
          <a:off x="4648200" y="3938588"/>
          <a:ext cx="403860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Documents and Settings\Admin\Рабочий стол\КУКЛЫ\фото\IMG_34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4734" y="556028"/>
            <a:ext cx="3456384" cy="31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4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5486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ПОЛУЧЕННЫЕ    РЕЗУЛЬТАТЫ</a:t>
            </a:r>
            <a:endParaRPr lang="ru-RU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21372"/>
              </p:ext>
            </p:extLst>
          </p:nvPr>
        </p:nvGraphicFramePr>
        <p:xfrm>
          <a:off x="323528" y="492540"/>
          <a:ext cx="8424936" cy="6273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7760"/>
                <a:gridCol w="2967176"/>
              </a:tblGrid>
              <a:tr h="203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Вначале, в исследовании приняли участие дети детского сада №79 г. Саратова (старшая группа «Клубничка»).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10 человек. Из них: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- 9 человек выбрали куклу «</a:t>
                      </a:r>
                      <a:r>
                        <a:rPr lang="ru-RU" sz="1200" dirty="0" err="1">
                          <a:effectLst/>
                        </a:rPr>
                        <a:t>Мокси</a:t>
                      </a:r>
                      <a:r>
                        <a:rPr lang="ru-RU" sz="1200" dirty="0">
                          <a:effectLst/>
                        </a:rPr>
                        <a:t>»;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- 1 человек выбрал «</a:t>
                      </a:r>
                      <a:r>
                        <a:rPr lang="ru-RU" sz="1200" dirty="0" err="1">
                          <a:effectLst/>
                        </a:rPr>
                        <a:t>Берегиню</a:t>
                      </a:r>
                      <a:r>
                        <a:rPr lang="ru-RU" sz="1200" dirty="0">
                          <a:effectLst/>
                        </a:rPr>
                        <a:t>».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Обосновывали дети свой выбор, тем, что «</a:t>
                      </a:r>
                      <a:r>
                        <a:rPr lang="ru-RU" sz="1200" dirty="0" err="1">
                          <a:effectLst/>
                        </a:rPr>
                        <a:t>Мокси</a:t>
                      </a:r>
                      <a:r>
                        <a:rPr lang="ru-RU" sz="1200" dirty="0">
                          <a:effectLst/>
                        </a:rPr>
                        <a:t>» очень красивая кукла, в нее приятно играть.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89" marR="28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89" marR="28889" marT="0" marB="0"/>
                </a:tc>
              </a:tr>
              <a:tr h="25221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Вторыми, в исследовании приняли участие ученики 3 «Б» класса  Лицея №62 г. Саратова. </a:t>
                      </a:r>
                      <a:r>
                        <a:rPr lang="ru-RU" sz="1000" dirty="0" smtClean="0">
                          <a:effectLst/>
                        </a:rPr>
                        <a:t>Всего   19 </a:t>
                      </a:r>
                      <a:r>
                        <a:rPr lang="ru-RU" sz="1000" dirty="0">
                          <a:effectLst/>
                        </a:rPr>
                        <a:t>человек. Из них: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- 7 человек выбрали «</a:t>
                      </a:r>
                      <a:r>
                        <a:rPr lang="ru-RU" sz="1000" dirty="0" err="1">
                          <a:effectLst/>
                        </a:rPr>
                        <a:t>Мокси</a:t>
                      </a:r>
                      <a:r>
                        <a:rPr lang="ru-RU" sz="1000" dirty="0">
                          <a:effectLst/>
                        </a:rPr>
                        <a:t>»;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- 5 человек выбрали «Барби»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- 5 человек выбрали «</a:t>
                      </a:r>
                      <a:r>
                        <a:rPr lang="ru-RU" sz="1000" dirty="0" err="1">
                          <a:effectLst/>
                        </a:rPr>
                        <a:t>Берегиню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- 2 человека выбрали «Катю»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	Те </a:t>
                      </a:r>
                      <a:r>
                        <a:rPr lang="ru-RU" sz="1000" dirty="0">
                          <a:effectLst/>
                        </a:rPr>
                        <a:t>дети, которые выбрали современных кукол «Барби» и «</a:t>
                      </a:r>
                      <a:r>
                        <a:rPr lang="ru-RU" sz="1000" dirty="0" err="1">
                          <a:effectLst/>
                        </a:rPr>
                        <a:t>Мокси</a:t>
                      </a:r>
                      <a:r>
                        <a:rPr lang="ru-RU" sz="1000" dirty="0">
                          <a:effectLst/>
                        </a:rPr>
                        <a:t>», в качестве причины своего выбора указали, что они красивые и в привлекательной одежде.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Я обратила внимание на то, что куклу «</a:t>
                      </a:r>
                      <a:r>
                        <a:rPr lang="ru-RU" sz="1000" dirty="0" err="1">
                          <a:effectLst/>
                        </a:rPr>
                        <a:t>Берегиню</a:t>
                      </a:r>
                      <a:r>
                        <a:rPr lang="ru-RU" sz="1000" dirty="0">
                          <a:effectLst/>
                        </a:rPr>
                        <a:t>» выбрали 5 человек, которые являются мальчиками, а в качестве обоснования своего выбора они указали, что эта кукла приносит счастье.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89" marR="28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89" marR="28889" marT="0" marB="0"/>
                </a:tc>
              </a:tr>
              <a:tr h="14963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Последними в опросе приняли участие работники Детского сада №79 г. Саратова (всего 5 человек)  и учителя Лицея № 79 г. Саратова (всего 5 человек). Из них: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- 8 человек выбрали «</a:t>
                      </a:r>
                      <a:r>
                        <a:rPr lang="ru-RU" sz="1000" dirty="0" err="1">
                          <a:effectLst/>
                        </a:rPr>
                        <a:t>Берегиню</a:t>
                      </a:r>
                      <a:r>
                        <a:rPr lang="ru-RU" sz="1000" dirty="0">
                          <a:effectLst/>
                        </a:rPr>
                        <a:t>», обосновав свой выбор тем, что это кукла-оберег, и ее значимость в том, что она изготавливается своими руками и из безопасных материалов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- 2 человека выбрали «Катю», поскольку она напоминает им их детство, а подобные куклы хранятся у них дома.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89" marR="28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889" marR="28889" marT="0" marB="0"/>
                </a:tc>
              </a:tr>
            </a:tbl>
          </a:graphicData>
        </a:graphic>
      </p:graphicFrame>
      <p:pic>
        <p:nvPicPr>
          <p:cNvPr id="1027" name="Рисунок 37" descr="Описание: C:\Documents and Settings\Admin\Рабочий стол\КУКЛЫ\фото\IMG_3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84" y="554364"/>
            <a:ext cx="2379348" cy="20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8" descr="Описание: C:\Documents and Settings\Admin\Рабочий стол\КУКЛЫ\фото\IMG_3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11" y="2780928"/>
            <a:ext cx="2455021" cy="23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9" descr="Описание: C:\Documents and Settings\Admin\Рабочий стол\КУКЛЫ\фото\IMG_3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0092" y="4909302"/>
            <a:ext cx="1448429" cy="22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540385">
              <a:lnSpc>
                <a:spcPct val="150000"/>
              </a:lnSpc>
              <a:spcBef>
                <a:spcPct val="20000"/>
              </a:spcBef>
            </a:pPr>
            <a:r>
              <a:rPr lang="ru-RU" sz="4000" i="1" cap="none" dirty="0" smtClean="0">
                <a:solidFill>
                  <a:srgbClr val="4E3B30"/>
                </a:solidFill>
                <a:effectLst/>
                <a:latin typeface="Times New Roman"/>
                <a:ea typeface="Times New Roman"/>
                <a:cs typeface="+mn-cs"/>
              </a:rPr>
              <a:t>ЗАКЛЮЧЕНИЕ</a:t>
            </a:r>
            <a:r>
              <a:rPr lang="ru-RU" sz="6000" cap="none" dirty="0">
                <a:solidFill>
                  <a:srgbClr val="4E3B3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6000" cap="none" dirty="0">
                <a:solidFill>
                  <a:srgbClr val="4E3B30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6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	</a:t>
            </a:r>
            <a:r>
              <a:rPr lang="ru-RU" b="1" u="sng" dirty="0">
                <a:latin typeface="Times New Roman"/>
                <a:ea typeface="Times New Roman"/>
              </a:rPr>
              <a:t>В заключении хотелось бы подвести итог и сделать несколько выводов</a:t>
            </a:r>
            <a:r>
              <a:rPr lang="ru-RU" b="1" u="sng" dirty="0" smtClean="0">
                <a:latin typeface="Times New Roman"/>
                <a:ea typeface="Times New Roman"/>
              </a:rPr>
              <a:t>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800" b="1" u="sng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en-US" sz="2900" dirty="0" smtClean="0"/>
              <a:t>1</a:t>
            </a:r>
            <a:r>
              <a:rPr lang="ru-RU" sz="2900" dirty="0" smtClean="0"/>
              <a:t>.  Гипотеза </a:t>
            </a:r>
            <a:r>
              <a:rPr lang="ru-RU" sz="2900" dirty="0"/>
              <a:t>№1 в процессе исследования была подтверждена, поскольку кукла на самом деле – это не только детская игрушка, но и оберег, своеобразный талисман, хранящийся на протяжении многих лет не только у детей, но и у взрослых</a:t>
            </a:r>
            <a:r>
              <a:rPr lang="ru-RU" sz="2900" dirty="0" smtClean="0"/>
              <a:t>.</a:t>
            </a:r>
            <a:endParaRPr lang="en-US" sz="2900" dirty="0" smtClean="0"/>
          </a:p>
          <a:p>
            <a:pPr lvl="0"/>
            <a:endParaRPr lang="ru-RU" sz="2900" dirty="0"/>
          </a:p>
          <a:p>
            <a:pPr marL="0" lvl="0" indent="0">
              <a:buNone/>
            </a:pPr>
            <a:r>
              <a:rPr lang="ru-RU" sz="2900" dirty="0" smtClean="0"/>
              <a:t>2. Действительно</a:t>
            </a:r>
            <a:r>
              <a:rPr lang="ru-RU" sz="2900" dirty="0"/>
              <a:t>, «кукла» появилась в древности, об этом свидетельствуют исследования многих ученых, о которых подробно исследуется в параграфе 2 данной работы. Соответственно гипотеза вторая нашла свое подтверждение в ходе исследования</a:t>
            </a:r>
            <a:r>
              <a:rPr lang="ru-RU" sz="2900" dirty="0" smtClean="0"/>
              <a:t>.</a:t>
            </a:r>
            <a:endParaRPr lang="en-US" sz="2900" dirty="0" smtClean="0"/>
          </a:p>
          <a:p>
            <a:pPr lvl="0"/>
            <a:endParaRPr lang="ru-RU" sz="2900" dirty="0"/>
          </a:p>
          <a:p>
            <a:pPr marL="0" lvl="0" indent="0">
              <a:buNone/>
            </a:pPr>
            <a:r>
              <a:rPr lang="ru-RU" sz="2900" dirty="0" smtClean="0"/>
              <a:t>3. Существует </a:t>
            </a:r>
            <a:r>
              <a:rPr lang="ru-RU" sz="2900" dirty="0"/>
              <a:t>много разновидностей кукол во всем мире. В данной работе акцент был сделан на разновидности древнерусских кукол. Гипотеза №2 не была опровергнута в ходе исследования</a:t>
            </a:r>
            <a:r>
              <a:rPr lang="ru-RU" sz="2900" dirty="0" smtClean="0"/>
              <a:t>.</a:t>
            </a:r>
            <a:endParaRPr lang="en-US" sz="2900" dirty="0" smtClean="0"/>
          </a:p>
          <a:p>
            <a:pPr lvl="0"/>
            <a:endParaRPr lang="en-US" sz="2900" dirty="0"/>
          </a:p>
          <a:p>
            <a:pPr lvl="0"/>
            <a:endParaRPr lang="en-US" sz="2900" dirty="0" smtClean="0"/>
          </a:p>
          <a:p>
            <a:pPr lvl="0"/>
            <a:endParaRPr lang="ru-RU" sz="2900" dirty="0"/>
          </a:p>
          <a:p>
            <a:pPr marL="0" lvl="0" indent="0">
              <a:buNone/>
            </a:pPr>
            <a:r>
              <a:rPr lang="ru-RU" sz="2900" dirty="0" smtClean="0"/>
              <a:t>4. Параграф </a:t>
            </a:r>
            <a:r>
              <a:rPr lang="ru-RU" sz="2900" dirty="0"/>
              <a:t>№5 подтвердил гипотезу №3, согласно которой древняя кукла действительно значительно отличается от современной куклы.</a:t>
            </a:r>
          </a:p>
          <a:p>
            <a:pPr marL="0" indent="0">
              <a:buNone/>
            </a:pPr>
            <a:r>
              <a:rPr lang="ru-RU" sz="2900" dirty="0"/>
              <a:t> </a:t>
            </a:r>
          </a:p>
          <a:p>
            <a:pPr marL="0" indent="0">
              <a:buNone/>
            </a:pPr>
            <a:r>
              <a:rPr lang="ru-RU" sz="29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3024" y="260648"/>
            <a:ext cx="5273471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u="sng" dirty="0"/>
              <a:t>Цель исследования</a:t>
            </a:r>
            <a:r>
              <a:rPr lang="ru-RU" sz="1400" dirty="0"/>
              <a:t>: узнать все о древних и современных куклах</a:t>
            </a:r>
            <a:r>
              <a:rPr lang="ru-RU" sz="1400" dirty="0" smtClean="0"/>
              <a:t>.</a:t>
            </a: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600" b="1" u="sng" dirty="0"/>
              <a:t>Зад</a:t>
            </a:r>
            <a:r>
              <a:rPr lang="ru-RU" sz="1600" b="1" i="1" u="sng" dirty="0"/>
              <a:t>ачи  исследования</a:t>
            </a:r>
            <a:r>
              <a:rPr lang="ru-RU" sz="1600" b="1" i="1" dirty="0" smtClean="0"/>
              <a:t>:</a:t>
            </a:r>
            <a:r>
              <a:rPr lang="ru-RU" sz="1600" b="1" i="1" dirty="0"/>
              <a:t> </a:t>
            </a:r>
            <a:endParaRPr lang="ru-RU" sz="1600" dirty="0"/>
          </a:p>
          <a:p>
            <a:pPr lvl="0"/>
            <a:r>
              <a:rPr lang="ru-RU" sz="1400" dirty="0" smtClean="0"/>
              <a:t>- Определить</a:t>
            </a:r>
            <a:r>
              <a:rPr lang="ru-RU" sz="1400" dirty="0"/>
              <a:t>, что означает слово «кукла»?</a:t>
            </a:r>
          </a:p>
          <a:p>
            <a:pPr lvl="0"/>
            <a:r>
              <a:rPr lang="ru-RU" sz="1400" dirty="0" smtClean="0"/>
              <a:t>- Изучить </a:t>
            </a:r>
            <a:r>
              <a:rPr lang="ru-RU" sz="1400" dirty="0"/>
              <a:t>историю происхождения детской игрушки - куклы.</a:t>
            </a:r>
          </a:p>
          <a:p>
            <a:pPr lvl="0"/>
            <a:r>
              <a:rPr lang="ru-RU" sz="1400" dirty="0" smtClean="0"/>
              <a:t>- Изучить </a:t>
            </a:r>
            <a:r>
              <a:rPr lang="ru-RU" sz="1400" dirty="0"/>
              <a:t>и выделить виды кукол</a:t>
            </a:r>
            <a:r>
              <a:rPr lang="ru-RU" sz="1400" dirty="0" smtClean="0"/>
              <a:t>.</a:t>
            </a:r>
            <a:r>
              <a:rPr lang="ru-RU" sz="1400" b="1" i="1" dirty="0"/>
              <a:t> </a:t>
            </a:r>
            <a:endParaRPr lang="ru-RU" sz="1400" dirty="0"/>
          </a:p>
          <a:p>
            <a:pPr lvl="0"/>
            <a:r>
              <a:rPr lang="ru-RU" sz="1400" dirty="0" smtClean="0"/>
              <a:t>- </a:t>
            </a:r>
            <a:r>
              <a:rPr lang="ru-RU" sz="1400" dirty="0" smtClean="0"/>
              <a:t>Собрать </a:t>
            </a:r>
            <a:r>
              <a:rPr lang="ru-RU" sz="1400" dirty="0"/>
              <a:t>и обобщить все данные о том, каковы современные куклы. </a:t>
            </a:r>
          </a:p>
          <a:p>
            <a:pPr marL="0" indent="0">
              <a:buNone/>
            </a:pPr>
            <a:r>
              <a:rPr lang="ru-RU" sz="1400" b="1" i="1" dirty="0"/>
              <a:t>  </a:t>
            </a:r>
            <a:r>
              <a:rPr lang="ru-RU" sz="1600" b="1" i="1" u="sng" dirty="0" smtClean="0"/>
              <a:t>Гипотезы: </a:t>
            </a:r>
            <a:endParaRPr lang="ru-RU" sz="1600" u="sng" dirty="0"/>
          </a:p>
          <a:p>
            <a:r>
              <a:rPr lang="ru-RU" sz="1400" b="1" i="1" dirty="0"/>
              <a:t>- </a:t>
            </a:r>
            <a:r>
              <a:rPr lang="ru-RU" sz="1400" dirty="0"/>
              <a:t>предположительно, «кукла» является не только игрушкой;</a:t>
            </a:r>
          </a:p>
          <a:p>
            <a:r>
              <a:rPr lang="ru-RU" sz="1400" b="1" i="1" dirty="0"/>
              <a:t>- </a:t>
            </a:r>
            <a:r>
              <a:rPr lang="ru-RU" sz="1400" dirty="0"/>
              <a:t>возможно, «кукла» - это игрушка, которая возникла в древности;</a:t>
            </a:r>
          </a:p>
          <a:p>
            <a:r>
              <a:rPr lang="ru-RU" sz="1400" dirty="0"/>
              <a:t>-  скорее всего, существует много разновидностей кукол;</a:t>
            </a:r>
          </a:p>
          <a:p>
            <a:r>
              <a:rPr lang="ru-RU" sz="1400" dirty="0"/>
              <a:t>- возможно, современные куклы значительно отличаются от древних кукол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b="1" i="1" dirty="0"/>
              <a:t>Объект исследования</a:t>
            </a:r>
            <a:r>
              <a:rPr lang="ru-RU" sz="1400" dirty="0"/>
              <a:t>: детская игрушка - кукла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b="1" i="1" dirty="0"/>
              <a:t>Предмет исследования</a:t>
            </a:r>
            <a:r>
              <a:rPr lang="ru-RU" sz="1400" dirty="0"/>
              <a:t>: фактические сведения о куклах</a:t>
            </a:r>
          </a:p>
          <a:p>
            <a:pPr marL="0" indent="0">
              <a:buNone/>
            </a:pPr>
            <a:r>
              <a:rPr lang="ru-RU" sz="1400" dirty="0"/>
              <a:t> </a:t>
            </a:r>
          </a:p>
          <a:p>
            <a:pPr marL="0" indent="0">
              <a:buNone/>
            </a:pPr>
            <a:r>
              <a:rPr lang="ru-RU" sz="1400" b="1" i="1" dirty="0"/>
              <a:t>Методы, применяемые при исследовани</a:t>
            </a:r>
            <a:r>
              <a:rPr lang="ru-RU" sz="1400" dirty="0"/>
              <a:t>и: обобщение используемой литературы, анализ</a:t>
            </a:r>
            <a:r>
              <a:rPr lang="ru-RU" sz="1400" dirty="0" smtClean="0"/>
              <a:t>,, </a:t>
            </a:r>
            <a:r>
              <a:rPr lang="ru-RU" sz="1400" dirty="0"/>
              <a:t>практический опыт.</a:t>
            </a:r>
          </a:p>
          <a:p>
            <a:pPr marL="0" indent="0">
              <a:buNone/>
            </a:pPr>
            <a:r>
              <a:rPr lang="ru-RU" sz="1400" b="1" i="1" dirty="0"/>
              <a:t> 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" y="692696"/>
            <a:ext cx="3714750" cy="49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План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1216" cy="4724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077659"/>
            <a:ext cx="34099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274838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1. Что </a:t>
            </a:r>
            <a:r>
              <a:rPr lang="ru-RU" sz="2400" dirty="0"/>
              <a:t>означает слово «кукла»?</a:t>
            </a:r>
          </a:p>
          <a:p>
            <a:pPr lvl="0"/>
            <a:r>
              <a:rPr lang="ru-RU" sz="2400" dirty="0" smtClean="0"/>
              <a:t>2. История </a:t>
            </a:r>
            <a:r>
              <a:rPr lang="ru-RU" sz="2400" dirty="0"/>
              <a:t>происхождения кукол в мире.</a:t>
            </a:r>
          </a:p>
          <a:p>
            <a:pPr lvl="0"/>
            <a:r>
              <a:rPr lang="ru-RU" sz="2400" dirty="0" smtClean="0"/>
              <a:t>3. Разновидности </a:t>
            </a:r>
            <a:r>
              <a:rPr lang="ru-RU" sz="2400" dirty="0"/>
              <a:t>кукол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 smtClean="0"/>
              <a:t>5. Современная </a:t>
            </a:r>
            <a:r>
              <a:rPr lang="ru-RU" sz="2400" dirty="0"/>
              <a:t>кукла: какая она?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10" name="Рисунок 9" descr="Фарфоровые кукл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33500"/>
            <a:ext cx="3939155" cy="55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6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означает слово «КУКЛА»?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«КУКЛА»</a:t>
            </a:r>
            <a:r>
              <a:rPr lang="ru-RU" sz="1500" dirty="0" smtClean="0"/>
              <a:t> </a:t>
            </a:r>
            <a:r>
              <a:rPr lang="ru-RU" sz="1500" dirty="0"/>
              <a:t>- </a:t>
            </a:r>
            <a:r>
              <a:rPr lang="ru-RU" sz="1500" dirty="0" smtClean="0"/>
              <a:t> </a:t>
            </a:r>
            <a:r>
              <a:rPr lang="ru-RU" sz="1500" dirty="0"/>
              <a:t>созданное из тряпья, кожи, битой бумаги, дерева и прочего подобие человека, а иногда и животного</a:t>
            </a:r>
            <a:r>
              <a:rPr lang="ru-RU" sz="1500" dirty="0" smtClean="0"/>
              <a:t>. </a:t>
            </a:r>
            <a:r>
              <a:rPr lang="ru-RU" sz="1500" b="1" i="1" dirty="0" smtClean="0"/>
              <a:t>(В.И. ДАЛЬ)</a:t>
            </a:r>
          </a:p>
          <a:p>
            <a:pPr algn="just"/>
            <a:endParaRPr lang="ru-RU" sz="1500" dirty="0" smtClean="0"/>
          </a:p>
          <a:p>
            <a:endParaRPr lang="ru-RU" sz="1500" dirty="0"/>
          </a:p>
          <a:p>
            <a:pPr marL="0" indent="0" algn="just">
              <a:buNone/>
            </a:pPr>
            <a:r>
              <a:rPr lang="ru-RU" sz="1500" dirty="0" smtClean="0"/>
              <a:t>   	«</a:t>
            </a:r>
            <a:r>
              <a:rPr lang="ru-RU" sz="2800" dirty="0" smtClean="0"/>
              <a:t>КУКЛА» </a:t>
            </a:r>
            <a:r>
              <a:rPr lang="ru-RU" sz="1500" dirty="0" smtClean="0"/>
              <a:t>  - это: </a:t>
            </a:r>
            <a:endParaRPr lang="ru-RU" sz="1500" dirty="0"/>
          </a:p>
          <a:p>
            <a:pPr marL="0" indent="0" algn="just">
              <a:buNone/>
            </a:pPr>
            <a:r>
              <a:rPr lang="ru-RU" sz="1500" dirty="0"/>
              <a:t>1). Подобие человека, животного, сделанное из какого-нибудь материала для забавы детей или для театральных представлений;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2</a:t>
            </a:r>
            <a:r>
              <a:rPr lang="ru-RU" sz="1500" dirty="0"/>
              <a:t>). Бездушное, безжизненное существо</a:t>
            </a:r>
            <a:r>
              <a:rPr lang="ru-RU" sz="1500" dirty="0" smtClean="0"/>
              <a:t>. </a:t>
            </a:r>
            <a:r>
              <a:rPr lang="ru-RU" sz="1500" b="1" i="1" dirty="0" smtClean="0"/>
              <a:t>(Д.Н. УШАКОВ)</a:t>
            </a:r>
          </a:p>
          <a:p>
            <a:pPr algn="just"/>
            <a:endParaRPr lang="ru-RU" sz="1500" dirty="0"/>
          </a:p>
          <a:p>
            <a:endParaRPr lang="ru-RU" sz="1500" dirty="0"/>
          </a:p>
          <a:p>
            <a:pPr marL="0" indent="0" algn="just">
              <a:buNone/>
            </a:pPr>
            <a:r>
              <a:rPr lang="ru-RU" sz="2800" dirty="0" smtClean="0"/>
              <a:t>	«</a:t>
            </a:r>
            <a:r>
              <a:rPr lang="ru-RU" sz="2800" dirty="0"/>
              <a:t>КУКЛА» - это: </a:t>
            </a:r>
          </a:p>
          <a:p>
            <a:pPr marL="0" indent="0" algn="just">
              <a:buNone/>
            </a:pPr>
            <a:r>
              <a:rPr lang="ru-RU" sz="1500" dirty="0" smtClean="0"/>
              <a:t>1</a:t>
            </a:r>
            <a:r>
              <a:rPr lang="ru-RU" sz="1500" dirty="0"/>
              <a:t>). детская игрушка в виде фигурки человека;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2</a:t>
            </a:r>
            <a:r>
              <a:rPr lang="ru-RU" sz="1500" dirty="0"/>
              <a:t>). Фигура человека или животного в театральном представлении, управляемая из ширмы актером; 3). Фигура, воспроизводящая </a:t>
            </a:r>
            <a:r>
              <a:rPr lang="ru-RU" sz="1500" dirty="0" smtClean="0"/>
              <a:t>человеческое </a:t>
            </a:r>
            <a:r>
              <a:rPr lang="ru-RU" sz="1500" dirty="0"/>
              <a:t>тело</a:t>
            </a:r>
            <a:r>
              <a:rPr lang="ru-RU" sz="1500" b="1" i="1" dirty="0" smtClean="0"/>
              <a:t>. (С.И. ОЖЕГОВ)</a:t>
            </a:r>
            <a:endParaRPr lang="ru-RU" sz="1500" b="1" i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9298"/>
            <a:ext cx="4458072" cy="524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ИСТОРИЯ   </a:t>
            </a:r>
            <a:r>
              <a:rPr lang="ru-RU" b="1" i="1" dirty="0"/>
              <a:t>ПРОИСХОЖДЕНИЯ 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КукОЛ</a:t>
            </a:r>
            <a:r>
              <a:rPr lang="ru-RU" b="1" i="1" smtClean="0"/>
              <a:t>  В  МИРЕ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896544" cy="5400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египетских гробницах, датируемых ХХ веком до н.э., </a:t>
            </a:r>
            <a:r>
              <a:rPr lang="ru-RU" sz="1400" dirty="0" smtClean="0"/>
              <a:t>найдены </a:t>
            </a:r>
            <a:r>
              <a:rPr lang="ru-RU" sz="1400" dirty="0"/>
              <a:t>куклы, искусно вырезанные из дерева. Древнейшим </a:t>
            </a:r>
            <a:r>
              <a:rPr lang="ru-RU" sz="1400" dirty="0" smtClean="0"/>
              <a:t>куклам</a:t>
            </a:r>
            <a:r>
              <a:rPr lang="ru-RU" sz="1400" b="1" dirty="0" smtClean="0"/>
              <a:t> </a:t>
            </a:r>
            <a:r>
              <a:rPr lang="ru-RU" sz="1400" b="1" dirty="0"/>
              <a:t>Египта </a:t>
            </a:r>
            <a:r>
              <a:rPr lang="ru-RU" sz="1400" dirty="0"/>
              <a:t>порядка 4 тысяч лет. Археологи их обнаруживают  в могилках юных египтян. Куклы часто представляют собой грубые чурбанчики не </a:t>
            </a:r>
            <a:r>
              <a:rPr lang="ru-RU" sz="1400" dirty="0" smtClean="0"/>
              <a:t>имеющи</a:t>
            </a:r>
            <a:r>
              <a:rPr lang="ru-RU" sz="1400" dirty="0"/>
              <a:t>е</a:t>
            </a:r>
            <a:r>
              <a:rPr lang="ru-RU" sz="1400" dirty="0" smtClean="0"/>
              <a:t> </a:t>
            </a:r>
            <a:r>
              <a:rPr lang="ru-RU" sz="1400" dirty="0"/>
              <a:t>рук и ног. Голова, как правило, украшена париком из деревянных или нитяных бус. Но предназначались они  не для детей, а для взрослых и выражали различные формы религии.</a:t>
            </a:r>
            <a:endParaRPr lang="en-US" sz="1400" dirty="0" smtClean="0"/>
          </a:p>
          <a:p>
            <a:pPr algn="just"/>
            <a:r>
              <a:rPr lang="ru-RU" sz="1400" b="1" u="sng" dirty="0"/>
              <a:t>В Древней Греции </a:t>
            </a:r>
            <a:r>
              <a:rPr lang="ru-RU" sz="1400" dirty="0"/>
              <a:t>в VI - V веках до н.э. куклы изготавливались из терракоты (обожженной глины) с подвижными конечностями, прикрепленными веревкой или проволокой. Такими куклами девочки играли до замужества, а затем посвящали их богине Гере, Артемиде или Афродите. </a:t>
            </a:r>
            <a:endParaRPr lang="en-US" sz="1400" dirty="0" smtClean="0"/>
          </a:p>
          <a:p>
            <a:pPr algn="just"/>
            <a:r>
              <a:rPr lang="ru-RU" sz="1400" b="1" u="sng" dirty="0"/>
              <a:t>В Древнем Риме </a:t>
            </a:r>
            <a:r>
              <a:rPr lang="ru-RU" sz="1400" dirty="0"/>
              <a:t>куклы также были весьма популярны: в саркофаге императрицы Марии, супруги императора </a:t>
            </a:r>
            <a:r>
              <a:rPr lang="ru-RU" sz="1400" dirty="0" err="1"/>
              <a:t>Гонориуса</a:t>
            </a:r>
            <a:r>
              <a:rPr lang="ru-RU" sz="1400" dirty="0"/>
              <a:t> (384-423 </a:t>
            </a:r>
            <a:r>
              <a:rPr lang="ru-RU" sz="1400" dirty="0" err="1"/>
              <a:t>г.г</a:t>
            </a:r>
            <a:r>
              <a:rPr lang="ru-RU" sz="1400" dirty="0"/>
              <a:t>. н.э.), была обнаружена великолепная кукла из слоновой кости. </a:t>
            </a:r>
            <a:endParaRPr lang="en-US" sz="1400" dirty="0" smtClean="0"/>
          </a:p>
          <a:p>
            <a:pPr algn="just"/>
            <a:r>
              <a:rPr lang="ru-RU" sz="1400" b="1" u="sng" dirty="0"/>
              <a:t>В Японии </a:t>
            </a:r>
            <a:r>
              <a:rPr lang="ru-RU" sz="1400" dirty="0"/>
              <a:t>примитивная детская кукла изготавливалась, например, из оструганной ивовой ветки, на которую надевалась бумажная одежда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. 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4067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Зарождение кукол на РУСИ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8024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Самые первые куклы </a:t>
            </a:r>
            <a:r>
              <a:rPr lang="ru-RU" b="1" u="sng" dirty="0"/>
              <a:t>на Руси </a:t>
            </a:r>
            <a:r>
              <a:rPr lang="ru-RU" dirty="0"/>
              <a:t>(наверное, еще на заре человечества) делались из золы. Из очагов бралась зола, смешивалась с водой. Потом скатывался шарик, и к нему прикреплялась юбка. Такая кукла называлась Баба - женское божество. "Баба" передавалась по женской линии от бабушки к внучке, причем дарилась в день свадьбы. Эта кукла явно не носила игровой характер, а была оберегом женщины, </a:t>
            </a:r>
            <a:r>
              <a:rPr lang="ru-RU" dirty="0" smtClean="0"/>
              <a:t>дома. Первые </a:t>
            </a:r>
            <a:r>
              <a:rPr lang="ru-RU" dirty="0"/>
              <a:t>русские фабричные куклы напоминали бабу на чайник с фарфоровыми кренделями прически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35" y="1819470"/>
            <a:ext cx="3810330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Разновидности древнерусских кукол</a:t>
            </a:r>
            <a:endParaRPr lang="ru-RU" i="1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БЕРЕГИНЯ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ПЕЛЕНАШКА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71261644"/>
              </p:ext>
            </p:extLst>
          </p:nvPr>
        </p:nvGraphicFramePr>
        <p:xfrm>
          <a:off x="35496" y="1316038"/>
          <a:ext cx="4536505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058855"/>
                <a:gridCol w="2477650"/>
              </a:tblGrid>
              <a:tr h="140251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201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Ещё до рождения ребенка в люльку младенца укладывали такую самодельную куколку для того, чтобы она отвлекала на себя злых духов, оберегала младенца. А вечерами мать, укачивая малыша, обязательно в колыбельной использовала такие слова: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Сонница-бессоница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 не играй с моим дитятком, а играй с этой куколкой».</a:t>
                      </a: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77113605"/>
              </p:ext>
            </p:extLst>
          </p:nvPr>
        </p:nvGraphicFramePr>
        <p:xfrm>
          <a:off x="4648200" y="1316038"/>
          <a:ext cx="4388296" cy="3265090"/>
        </p:xfrm>
        <a:graphic>
          <a:graphicData uri="http://schemas.openxmlformats.org/drawingml/2006/table">
            <a:tbl>
              <a:tblPr firstRow="1" firstCol="1" bandRow="1"/>
              <a:tblGrid>
                <a:gridCol w="1940024"/>
                <a:gridCol w="2448272"/>
              </a:tblGrid>
              <a:tr h="3265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69" marR="43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Это самая древнейшая кукла – оберег. Эта кукла находилась в люльке до крещения ребёнка. (При крещении ребенок обретал статут человека). Для создания куклы были использованы куски ношеной, чаще домотканой одежды. Эти куклы хранились вместе с крестильной рубашкой</a:t>
                      </a:r>
                    </a:p>
                  </a:txBody>
                  <a:tcPr marL="43069" marR="43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7574"/>
            <a:ext cx="1944216" cy="25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7574"/>
            <a:ext cx="1872207" cy="26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Разновидности древнерусских кукол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БЕРЕСТУШКА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СВАДЬБА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4307433"/>
              </p:ext>
            </p:extLst>
          </p:nvPr>
        </p:nvGraphicFramePr>
        <p:xfrm>
          <a:off x="179512" y="1556792"/>
          <a:ext cx="4468688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1888447"/>
                <a:gridCol w="2580241"/>
              </a:tblGrid>
              <a:tr h="3240360">
                <a:tc>
                  <a:txBody>
                    <a:bodyPr/>
                    <a:lstStyle/>
                    <a:p>
                      <a:pPr marL="270510" indent="-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33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севере России очень часто изготовляли куклу, названную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Берестушка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 Кукла была изготовлена из бересты и внутрь её вкладывалась молитва. Кукла считалась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счатливым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оберегом по жизни.</a:t>
                      </a: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8603225"/>
              </p:ext>
            </p:extLst>
          </p:nvPr>
        </p:nvGraphicFramePr>
        <p:xfrm>
          <a:off x="4672885" y="1556792"/>
          <a:ext cx="4289425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812691"/>
                <a:gridCol w="2476734"/>
              </a:tblGrid>
              <a:tr h="2770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33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031" marR="4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давних времен кроме кукол одним из важного момента жизни человека являлась свадьба. На этот случай существовала специальная обрядовая кукла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Неразлучники» или «Парочка». У женской и мужской фигуры являлась общая рука – символ крепкого брачного союза. Куклу хранили всю жизнь, как оберег счастливого брачного союза.</a:t>
                      </a:r>
                    </a:p>
                  </a:txBody>
                  <a:tcPr marL="46031" marR="4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9597"/>
            <a:ext cx="1868016" cy="24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Разновидности древнерусских кукол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И НОЧЬ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КУКЛА-ВЕНИК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9312083"/>
              </p:ext>
            </p:extLst>
          </p:nvPr>
        </p:nvGraphicFramePr>
        <p:xfrm>
          <a:off x="280988" y="1700809"/>
          <a:ext cx="4291012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2202780"/>
                <a:gridCol w="2088232"/>
              </a:tblGrid>
              <a:tr h="3168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33333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южных губерниях, селах, деревнях существовала кукла – оберег День и ночь. Кукла так же была тряпичной. Одна сторона куклы была светлой, другая темной. Эту куклу обычно делали под новый год. По окончанию дня светлую сторону куклы переворачивали и говорили: «День прошел и слава Богу, пусть также пройдет и ночь». Существовало поверье, что данная кукла отгоняла от домов воров, людей с сглазом и прочую негативную силу зла.</a:t>
                      </a:r>
                    </a:p>
                  </a:txBody>
                  <a:tcPr marL="46048" marR="46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10289029"/>
              </p:ext>
            </p:extLst>
          </p:nvPr>
        </p:nvGraphicFramePr>
        <p:xfrm>
          <a:off x="4648200" y="1700809"/>
          <a:ext cx="4289425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1812691"/>
                <a:gridCol w="2476734"/>
              </a:tblGrid>
              <a:tr h="3384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33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6031" marR="4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12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Изготовлялась из трав, соломы. Помогала «хозяйке дома» вымести весь сор. Но не материальный, а тот, который мешал жить счастливо и спокойно. Сор разлада в доме.</a:t>
                      </a:r>
                    </a:p>
                  </a:txBody>
                  <a:tcPr marL="46031" marR="46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7" y="1988840"/>
            <a:ext cx="2200581" cy="25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04" y="2204864"/>
            <a:ext cx="1772104" cy="209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1124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Тема: Кукла, как  детская игрушка</vt:lpstr>
      <vt:lpstr>Презентация PowerPoint</vt:lpstr>
      <vt:lpstr>  План исследования:    </vt:lpstr>
      <vt:lpstr>Что означает слово «КУКЛА»?</vt:lpstr>
      <vt:lpstr>ИСТОРИЯ   ПРОИСХОЖДЕНИЯ  КукОЛ  В  МИРЕ</vt:lpstr>
      <vt:lpstr>Зарождение кукол на РУСИ</vt:lpstr>
      <vt:lpstr>Разновидности древнерусских кукол</vt:lpstr>
      <vt:lpstr>Разновидности древнерусских кукол</vt:lpstr>
      <vt:lpstr>Разновидности древнерусских кукол</vt:lpstr>
      <vt:lpstr>Разновидности древнерусских кукол</vt:lpstr>
      <vt:lpstr>Современная кукла: какая она? </vt:lpstr>
      <vt:lpstr>БАРБИ – ИДЕАЛ ЖЕНСКОЙ ФИГУРЫ</vt:lpstr>
      <vt:lpstr>Изготовление безликой куклы-оберега</vt:lpstr>
      <vt:lpstr>берегиня</vt:lpstr>
      <vt:lpstr>ВЫВОДЫ</vt:lpstr>
      <vt:lpstr>ПОЛУЧЕННЫЕ    РЕЗУЛЬТАТЫ</vt:lpstr>
      <vt:lpstr>ЗАКЛЮЧЕНИЕ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Кукла, как игрушка</dc:title>
  <dc:creator>Admin</dc:creator>
  <cp:lastModifiedBy>Admin</cp:lastModifiedBy>
  <cp:revision>48</cp:revision>
  <dcterms:created xsi:type="dcterms:W3CDTF">2013-11-15T10:09:43Z</dcterms:created>
  <dcterms:modified xsi:type="dcterms:W3CDTF">2014-03-02T14:59:57Z</dcterms:modified>
</cp:coreProperties>
</file>