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0" r:id="rId6"/>
    <p:sldId id="281" r:id="rId7"/>
    <p:sldId id="262" r:id="rId8"/>
    <p:sldId id="263"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42" y="160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layout/>
      <c:overlay val="0"/>
    </c:title>
    <c:autoTitleDeleted val="0"/>
    <c:plotArea>
      <c:layout/>
      <c:lineChart>
        <c:grouping val="stacked"/>
        <c:varyColors val="0"/>
        <c:ser>
          <c:idx val="0"/>
          <c:order val="0"/>
          <c:tx>
            <c:strRef>
              <c:f>Лист1!$B$1</c:f>
              <c:strCache>
                <c:ptCount val="1"/>
                <c:pt idx="0">
                  <c:v>Количество пожаров, тыс. </c:v>
                </c:pt>
              </c:strCache>
            </c:strRef>
          </c:tx>
          <c:cat>
            <c:numRef>
              <c:f>Лист1!$A$2:$A$11</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Лист1!$B$2:$B$11</c:f>
              <c:numCache>
                <c:formatCode>General</c:formatCode>
                <c:ptCount val="10"/>
                <c:pt idx="0">
                  <c:v>259</c:v>
                </c:pt>
                <c:pt idx="1">
                  <c:v>238</c:v>
                </c:pt>
                <c:pt idx="2">
                  <c:v>233</c:v>
                </c:pt>
                <c:pt idx="3">
                  <c:v>229</c:v>
                </c:pt>
                <c:pt idx="4">
                  <c:v>220</c:v>
                </c:pt>
                <c:pt idx="5">
                  <c:v>212</c:v>
                </c:pt>
                <c:pt idx="6">
                  <c:v>202</c:v>
                </c:pt>
                <c:pt idx="7">
                  <c:v>187</c:v>
                </c:pt>
                <c:pt idx="8">
                  <c:v>179</c:v>
                </c:pt>
                <c:pt idx="9">
                  <c:v>168</c:v>
                </c:pt>
              </c:numCache>
            </c:numRef>
          </c:val>
          <c:smooth val="0"/>
        </c:ser>
        <c:dLbls>
          <c:showLegendKey val="0"/>
          <c:showVal val="0"/>
          <c:showCatName val="0"/>
          <c:showSerName val="0"/>
          <c:showPercent val="0"/>
          <c:showBubbleSize val="0"/>
        </c:dLbls>
        <c:marker val="1"/>
        <c:smooth val="0"/>
        <c:axId val="106251776"/>
        <c:axId val="77486848"/>
      </c:lineChart>
      <c:catAx>
        <c:axId val="106251776"/>
        <c:scaling>
          <c:orientation val="minMax"/>
        </c:scaling>
        <c:delete val="0"/>
        <c:axPos val="b"/>
        <c:numFmt formatCode="General" sourceLinked="1"/>
        <c:majorTickMark val="out"/>
        <c:minorTickMark val="none"/>
        <c:tickLblPos val="nextTo"/>
        <c:crossAx val="77486848"/>
        <c:crosses val="autoZero"/>
        <c:auto val="1"/>
        <c:lblAlgn val="ctr"/>
        <c:lblOffset val="100"/>
        <c:noMultiLvlLbl val="0"/>
      </c:catAx>
      <c:valAx>
        <c:axId val="77486848"/>
        <c:scaling>
          <c:orientation val="minMax"/>
        </c:scaling>
        <c:delete val="0"/>
        <c:axPos val="l"/>
        <c:majorGridlines/>
        <c:numFmt formatCode="General" sourceLinked="1"/>
        <c:majorTickMark val="out"/>
        <c:minorTickMark val="none"/>
        <c:tickLblPos val="nextTo"/>
        <c:crossAx val="106251776"/>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Результат опроса друзей и одноклассников</c:v>
                </c:pt>
              </c:strCache>
            </c:strRef>
          </c:tx>
          <c:dLbls>
            <c:dLbl>
              <c:idx val="0"/>
              <c:layout>
                <c:manualLayout>
                  <c:x val="1.2232081050823415E-2"/>
                  <c:y val="8.613217812399954E-3"/>
                </c:manualLayout>
              </c:layout>
              <c:tx>
                <c:rich>
                  <a:bodyPr/>
                  <a:lstStyle/>
                  <a:p>
                    <a:r>
                      <a:rPr lang="ru-RU" sz="2000" dirty="0" smtClean="0"/>
                      <a:t>Не знаю</a:t>
                    </a:r>
                    <a:r>
                      <a:rPr lang="ru-RU" sz="2000" dirty="0"/>
                      <a:t>
12%</a:t>
                    </a:r>
                  </a:p>
                </c:rich>
              </c:tx>
              <c:showLegendKey val="0"/>
              <c:showVal val="0"/>
              <c:showCatName val="1"/>
              <c:showSerName val="0"/>
              <c:showPercent val="1"/>
              <c:showBubbleSize val="0"/>
            </c:dLbl>
            <c:dLbl>
              <c:idx val="1"/>
              <c:layout>
                <c:manualLayout>
                  <c:x val="0"/>
                  <c:y val="-1.0664052033434205E-2"/>
                </c:manualLayout>
              </c:layout>
              <c:tx>
                <c:rich>
                  <a:bodyPr/>
                  <a:lstStyle/>
                  <a:p>
                    <a:r>
                      <a:rPr lang="ru-RU" sz="2000" dirty="0"/>
                      <a:t>видеокамера
10%</a:t>
                    </a:r>
                  </a:p>
                </c:rich>
              </c:tx>
              <c:showLegendKey val="0"/>
              <c:showVal val="0"/>
              <c:showCatName val="1"/>
              <c:showSerName val="0"/>
              <c:showPercent val="1"/>
              <c:showBubbleSize val="0"/>
            </c:dLbl>
            <c:dLbl>
              <c:idx val="2"/>
              <c:layout>
                <c:manualLayout>
                  <c:x val="-4.0072273523006754E-2"/>
                  <c:y val="7.28451149106039E-2"/>
                </c:manualLayout>
              </c:layout>
              <c:tx>
                <c:rich>
                  <a:bodyPr/>
                  <a:lstStyle/>
                  <a:p>
                    <a:r>
                      <a:rPr lang="ru-RU" sz="2000" dirty="0"/>
                      <a:t>пожарный </a:t>
                    </a:r>
                    <a:r>
                      <a:rPr lang="ru-RU" sz="2000" dirty="0" smtClean="0"/>
                      <a:t>извещатель</a:t>
                    </a:r>
                    <a:r>
                      <a:rPr lang="ru-RU" sz="2000" dirty="0"/>
                      <a:t>
30%</a:t>
                    </a:r>
                  </a:p>
                </c:rich>
              </c:tx>
              <c:showLegendKey val="0"/>
              <c:showVal val="0"/>
              <c:showCatName val="1"/>
              <c:showSerName val="0"/>
              <c:showPercent val="1"/>
              <c:showBubbleSize val="0"/>
            </c:dLbl>
            <c:dLbl>
              <c:idx val="3"/>
              <c:layout>
                <c:manualLayout>
                  <c:x val="1.8758599471853567E-2"/>
                  <c:y val="0.19695258533365573"/>
                </c:manualLayout>
              </c:layout>
              <c:tx>
                <c:rich>
                  <a:bodyPr/>
                  <a:lstStyle/>
                  <a:p>
                    <a:r>
                      <a:rPr lang="ru-RU" sz="2000" dirty="0"/>
                      <a:t>летающая тарелка
30%</a:t>
                    </a:r>
                  </a:p>
                </c:rich>
              </c:tx>
              <c:showLegendKey val="0"/>
              <c:showVal val="0"/>
              <c:showCatName val="1"/>
              <c:showSerName val="0"/>
              <c:showPercent val="1"/>
              <c:showBubbleSize val="0"/>
            </c:dLbl>
            <c:dLbl>
              <c:idx val="4"/>
              <c:layout>
                <c:manualLayout>
                  <c:x val="-5.8188379709946808E-2"/>
                  <c:y val="3.5438464353633944E-2"/>
                </c:manualLayout>
              </c:layout>
              <c:tx>
                <c:rich>
                  <a:bodyPr/>
                  <a:lstStyle/>
                  <a:p>
                    <a:r>
                      <a:rPr lang="ru-RU" sz="2000" dirty="0"/>
                      <a:t>лампочка
8%</a:t>
                    </a:r>
                  </a:p>
                </c:rich>
              </c:tx>
              <c:showLegendKey val="0"/>
              <c:showVal val="0"/>
              <c:showCatName val="1"/>
              <c:showSerName val="0"/>
              <c:showPercent val="1"/>
              <c:showBubbleSize val="0"/>
            </c:dLbl>
            <c:dLbl>
              <c:idx val="5"/>
              <c:layout>
                <c:manualLayout>
                  <c:x val="-0.14731885238209819"/>
                  <c:y val="0"/>
                </c:manualLayout>
              </c:layout>
              <c:tx>
                <c:rich>
                  <a:bodyPr/>
                  <a:lstStyle/>
                  <a:p>
                    <a:r>
                      <a:rPr lang="ru-RU" sz="2000" dirty="0"/>
                      <a:t>игрушка
10%</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'Лист1'!$A$2:$A$7</c:f>
              <c:strCache>
                <c:ptCount val="6"/>
                <c:pt idx="0">
                  <c:v>незнаю</c:v>
                </c:pt>
                <c:pt idx="1">
                  <c:v>видеокамера</c:v>
                </c:pt>
                <c:pt idx="2">
                  <c:v>пожарный датчик</c:v>
                </c:pt>
                <c:pt idx="3">
                  <c:v>летающая тарелка</c:v>
                </c:pt>
                <c:pt idx="4">
                  <c:v>лампочка</c:v>
                </c:pt>
                <c:pt idx="5">
                  <c:v>игрушка</c:v>
                </c:pt>
              </c:strCache>
            </c:strRef>
          </c:cat>
          <c:val>
            <c:numRef>
              <c:f>'Лист1'!$B$2:$B$7</c:f>
              <c:numCache>
                <c:formatCode>General</c:formatCode>
                <c:ptCount val="6"/>
                <c:pt idx="0">
                  <c:v>12</c:v>
                </c:pt>
                <c:pt idx="1">
                  <c:v>10</c:v>
                </c:pt>
                <c:pt idx="2">
                  <c:v>30</c:v>
                </c:pt>
                <c:pt idx="3">
                  <c:v>30</c:v>
                </c:pt>
                <c:pt idx="4">
                  <c:v>8</c:v>
                </c:pt>
                <c:pt idx="5">
                  <c:v>10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17" name="Нижний колонтитул 16"/>
          <p:cNvSpPr>
            <a:spLocks noGrp="1"/>
          </p:cNvSpPr>
          <p:nvPr>
            <p:ph type="ftr" sz="quarter" idx="11"/>
          </p:nvPr>
        </p:nvSpPr>
        <p:spPr>
          <a:xfrm>
            <a:off x="3124200" y="6416675"/>
            <a:ext cx="2895600" cy="365125"/>
          </a:xfrm>
          <a:prstGeom prst="rect">
            <a:avLst/>
          </a:prstGeom>
        </p:spPr>
        <p:txBody>
          <a:bodyPr/>
          <a:lstStyle/>
          <a:p>
            <a:endParaRPr lang="ru-RU"/>
          </a:p>
        </p:txBody>
      </p:sp>
      <p:sp>
        <p:nvSpPr>
          <p:cNvPr id="29" name="Номер слайда 28"/>
          <p:cNvSpPr>
            <a:spLocks noGrp="1"/>
          </p:cNvSpPr>
          <p:nvPr>
            <p:ph type="sldNum" sz="quarter" idx="12"/>
          </p:nvPr>
        </p:nvSpPr>
        <p:spPr/>
        <p:txBody>
          <a:bodyPr/>
          <a:lstStyle/>
          <a:p>
            <a:fld id="{C650393F-AE00-4EF8-8047-3263D1E7E8B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5" name="Нижний колонтитул 4"/>
          <p:cNvSpPr>
            <a:spLocks noGrp="1"/>
          </p:cNvSpPr>
          <p:nvPr>
            <p:ph type="ftr" sz="quarter" idx="11"/>
          </p:nvPr>
        </p:nvSpPr>
        <p:spPr>
          <a:xfrm>
            <a:off x="3124200" y="6416675"/>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5" name="Нижний колонтитул 4"/>
          <p:cNvSpPr>
            <a:spLocks noGrp="1"/>
          </p:cNvSpPr>
          <p:nvPr>
            <p:ph type="ftr" sz="quarter" idx="11"/>
          </p:nvPr>
        </p:nvSpPr>
        <p:spPr>
          <a:xfrm>
            <a:off x="3124200" y="6416675"/>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5" name="Нижний колонтитул 4"/>
          <p:cNvSpPr>
            <a:spLocks noGrp="1"/>
          </p:cNvSpPr>
          <p:nvPr>
            <p:ph type="ftr" sz="quarter" idx="11"/>
          </p:nvPr>
        </p:nvSpPr>
        <p:spPr>
          <a:xfrm>
            <a:off x="3124200" y="6416675"/>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5" name="Нижний колонтитул 4"/>
          <p:cNvSpPr>
            <a:spLocks noGrp="1"/>
          </p:cNvSpPr>
          <p:nvPr>
            <p:ph type="ftr" sz="quarter" idx="11"/>
          </p:nvPr>
        </p:nvSpPr>
        <p:spPr>
          <a:xfrm>
            <a:off x="3124200" y="6416675"/>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650393F-AE00-4EF8-8047-3263D1E7E8B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6" name="Нижний колонтитул 5"/>
          <p:cNvSpPr>
            <a:spLocks noGrp="1"/>
          </p:cNvSpPr>
          <p:nvPr>
            <p:ph type="ftr" sz="quarter" idx="11"/>
          </p:nvPr>
        </p:nvSpPr>
        <p:spPr>
          <a:xfrm>
            <a:off x="3124200" y="6416675"/>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8" name="Нижний колонтитул 7"/>
          <p:cNvSpPr>
            <a:spLocks noGrp="1"/>
          </p:cNvSpPr>
          <p:nvPr>
            <p:ph type="ftr" sz="quarter" idx="11"/>
          </p:nvPr>
        </p:nvSpPr>
        <p:spPr>
          <a:xfrm>
            <a:off x="3124200" y="6416675"/>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4" name="Нижний колонтитул 3"/>
          <p:cNvSpPr>
            <a:spLocks noGrp="1"/>
          </p:cNvSpPr>
          <p:nvPr>
            <p:ph type="ftr" sz="quarter" idx="11"/>
          </p:nvPr>
        </p:nvSpPr>
        <p:spPr>
          <a:xfrm>
            <a:off x="3124200" y="6416675"/>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3" name="Нижний колонтитул 2"/>
          <p:cNvSpPr>
            <a:spLocks noGrp="1"/>
          </p:cNvSpPr>
          <p:nvPr>
            <p:ph type="ftr" sz="quarter" idx="11"/>
          </p:nvPr>
        </p:nvSpPr>
        <p:spPr>
          <a:xfrm>
            <a:off x="3124200" y="6416675"/>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6" name="Нижний колонтитул 5"/>
          <p:cNvSpPr>
            <a:spLocks noGrp="1"/>
          </p:cNvSpPr>
          <p:nvPr>
            <p:ph type="ftr" sz="quarter" idx="11"/>
          </p:nvPr>
        </p:nvSpPr>
        <p:spPr>
          <a:xfrm>
            <a:off x="3124200" y="6416675"/>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D8C822F-CAB1-4B30-B95C-EB91DEFB8789}" type="datetimeFigureOut">
              <a:rPr lang="ru-RU" smtClean="0"/>
              <a:pPr/>
              <a:t>26.05.2014</a:t>
            </a:fld>
            <a:endParaRPr lang="ru-RU"/>
          </a:p>
        </p:txBody>
      </p:sp>
      <p:sp>
        <p:nvSpPr>
          <p:cNvPr id="6" name="Нижний колонтитул 5"/>
          <p:cNvSpPr>
            <a:spLocks noGrp="1"/>
          </p:cNvSpPr>
          <p:nvPr>
            <p:ph type="ftr" sz="quarter" idx="11"/>
          </p:nvPr>
        </p:nvSpPr>
        <p:spPr>
          <a:xfrm>
            <a:off x="3124200" y="6416675"/>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C650393F-AE00-4EF8-8047-3263D1E7E8B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4000"/>
            <a:lum/>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dirty="0" smtClean="0"/>
              <a:t>Образец заголовка</a:t>
            </a:r>
            <a:endParaRPr kumimoji="0" lang="en-US" dirty="0"/>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D8C822F-CAB1-4B30-B95C-EB91DEFB8789}" type="datetimeFigureOut">
              <a:rPr lang="ru-RU" smtClean="0"/>
              <a:pPr/>
              <a:t>26.05.2014</a:t>
            </a:fld>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650393F-AE00-4EF8-8047-3263D1E7E8B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u.wikipedia.org/wiki/%D0%A1%D1%82%D1%80%D0%BE%D0%B9%D0%B8%D0%B7%D0%B4%D0%B0%D1%82"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chs.gov.ru/" TargetMode="External"/><Relationship Id="rId7" Type="http://schemas.openxmlformats.org/officeDocument/2006/relationships/hyperlink" Target="http://forchel.ru/90-poslovicy-po-pozharnojj-bezopasnosti.html" TargetMode="Externa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hyperlink" Target="http://www.ru.all.biz/izveshchateli-pozharnye-bgg1057058" TargetMode="External"/><Relationship Id="rId5" Type="http://schemas.openxmlformats.org/officeDocument/2006/relationships/hyperlink" Target="http://www.systemsensor.ru/" TargetMode="External"/><Relationship Id="rId4" Type="http://schemas.openxmlformats.org/officeDocument/2006/relationships/hyperlink" Target="http://ru.wikipedi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0"/>
            <a:ext cx="7462338" cy="2376264"/>
          </a:xfrm>
        </p:spPr>
        <p:txBody>
          <a:bodyPr>
            <a:noAutofit/>
          </a:bodyPr>
          <a:lstStyle/>
          <a:p>
            <a:r>
              <a:rPr lang="ru-RU" sz="2800" dirty="0" smtClean="0"/>
              <a:t>Научно-исследовательская работа</a:t>
            </a:r>
            <a:br>
              <a:rPr lang="ru-RU" sz="2800" dirty="0" smtClean="0"/>
            </a:br>
            <a:r>
              <a:rPr lang="ru-RU" sz="2800" dirty="0" smtClean="0"/>
              <a:t>Тема:</a:t>
            </a:r>
            <a:br>
              <a:rPr lang="ru-RU" sz="2800" dirty="0" smtClean="0"/>
            </a:br>
            <a:r>
              <a:rPr lang="ru-RU" sz="2800" dirty="0" smtClean="0"/>
              <a:t>«нет дыма без огня»</a:t>
            </a:r>
            <a:br>
              <a:rPr lang="ru-RU" sz="2800" dirty="0" smtClean="0"/>
            </a:br>
            <a:endParaRPr lang="ru-RU" sz="2800" dirty="0"/>
          </a:p>
        </p:txBody>
      </p:sp>
      <p:sp>
        <p:nvSpPr>
          <p:cNvPr id="13313" name="Rectangle 1"/>
          <p:cNvSpPr>
            <a:spLocks noChangeArrowheads="1"/>
          </p:cNvSpPr>
          <p:nvPr/>
        </p:nvSpPr>
        <p:spPr bwMode="auto">
          <a:xfrm>
            <a:off x="1187624" y="4131776"/>
            <a:ext cx="7956376"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Выполнила:</a:t>
            </a:r>
            <a:endParaRPr kumimoji="0" lang="ru-RU" sz="2000" i="0" u="none" strike="noStrike" cap="none" normalizeH="0" baseline="0" dirty="0" smtClean="0">
              <a:ln>
                <a:noFill/>
              </a:ln>
              <a:solidFill>
                <a:srgbClr val="FFC00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Обучающаяся </a:t>
            </a:r>
            <a:r>
              <a:rPr kumimoji="0" lang="ru-RU" sz="200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3 </a:t>
            </a:r>
            <a:r>
              <a:rPr kumimoji="0" lang="ru-RU" sz="200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Б класса МАОУ Лицея №62</a:t>
            </a:r>
            <a:endParaRPr kumimoji="0" lang="ru-RU" sz="2000" i="0" u="none" strike="noStrike" cap="none" normalizeH="0" baseline="0" dirty="0" smtClean="0">
              <a:ln>
                <a:noFill/>
              </a:ln>
              <a:solidFill>
                <a:srgbClr val="FFC00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Мацак Анастасия Михайловна</a:t>
            </a:r>
            <a:endParaRPr kumimoji="0" lang="en-US" sz="200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ru-RU" sz="2000" dirty="0" smtClean="0">
                <a:solidFill>
                  <a:srgbClr val="FFC000"/>
                </a:solidFill>
                <a:latin typeface="Times New Roman" pitchFamily="18" charset="0"/>
                <a:ea typeface="Calibri" pitchFamily="34" charset="0"/>
                <a:cs typeface="Times New Roman" pitchFamily="18" charset="0"/>
              </a:rPr>
              <a:t>Руководитель:</a:t>
            </a:r>
          </a:p>
          <a:p>
            <a:pPr lvl="0" algn="r" eaLnBrk="0" fontAlgn="base" hangingPunct="0">
              <a:spcBef>
                <a:spcPct val="0"/>
              </a:spcBef>
              <a:spcAft>
                <a:spcPct val="0"/>
              </a:spcAft>
            </a:pPr>
            <a:r>
              <a:rPr lang="ru-RU" sz="2000" dirty="0">
                <a:solidFill>
                  <a:srgbClr val="FFC000"/>
                </a:solidFill>
              </a:rPr>
              <a:t>Зотова Марина </a:t>
            </a:r>
            <a:r>
              <a:rPr lang="ru-RU" sz="2000" dirty="0" smtClean="0">
                <a:solidFill>
                  <a:srgbClr val="FFC000"/>
                </a:solidFill>
              </a:rPr>
              <a:t>Вячеславовна</a:t>
            </a:r>
          </a:p>
          <a:p>
            <a:pPr lvl="0" algn="r" eaLnBrk="0" fontAlgn="base" hangingPunct="0">
              <a:spcBef>
                <a:spcPct val="0"/>
              </a:spcBef>
              <a:spcAft>
                <a:spcPct val="0"/>
              </a:spcAft>
            </a:pPr>
            <a:r>
              <a:rPr lang="ru-RU" sz="2000" dirty="0">
                <a:solidFill>
                  <a:srgbClr val="FFC000"/>
                </a:solidFill>
                <a:latin typeface="Times New Roman" pitchFamily="18" charset="0"/>
                <a:ea typeface="Calibri" pitchFamily="34" charset="0"/>
                <a:cs typeface="Times New Roman" pitchFamily="18" charset="0"/>
              </a:rPr>
              <a:t>у</a:t>
            </a:r>
            <a:r>
              <a:rPr lang="ru-RU" sz="2000" dirty="0" smtClean="0">
                <a:solidFill>
                  <a:srgbClr val="FFC000"/>
                </a:solidFill>
                <a:latin typeface="Times New Roman" pitchFamily="18" charset="0"/>
                <a:ea typeface="Calibri" pitchFamily="34" charset="0"/>
                <a:cs typeface="Times New Roman" pitchFamily="18" charset="0"/>
              </a:rPr>
              <a:t>читель начальных классов </a:t>
            </a:r>
          </a:p>
          <a:p>
            <a:pPr lvl="0" algn="r" eaLnBrk="0" fontAlgn="base" hangingPunct="0">
              <a:spcBef>
                <a:spcPct val="0"/>
              </a:spcBef>
              <a:spcAft>
                <a:spcPct val="0"/>
              </a:spcAft>
            </a:pPr>
            <a:r>
              <a:rPr lang="ru-RU" sz="2000" dirty="0">
                <a:solidFill>
                  <a:srgbClr val="FFC000"/>
                </a:solidFill>
                <a:latin typeface="Times New Roman" pitchFamily="18" charset="0"/>
                <a:ea typeface="Calibri" pitchFamily="34" charset="0"/>
                <a:cs typeface="Times New Roman" pitchFamily="18" charset="0"/>
              </a:rPr>
              <a:t>в</a:t>
            </a:r>
            <a:r>
              <a:rPr lang="ru-RU" sz="2000" dirty="0" smtClean="0">
                <a:solidFill>
                  <a:srgbClr val="FFC000"/>
                </a:solidFill>
                <a:latin typeface="Times New Roman" pitchFamily="18" charset="0"/>
                <a:ea typeface="Calibri" pitchFamily="34" charset="0"/>
                <a:cs typeface="Times New Roman" pitchFamily="18" charset="0"/>
              </a:rPr>
              <a:t>ысшей категории</a:t>
            </a:r>
          </a:p>
          <a:p>
            <a:pPr lvl="0" algn="ctr" eaLnBrk="0" fontAlgn="base" hangingPunct="0">
              <a:spcBef>
                <a:spcPct val="0"/>
              </a:spcBef>
              <a:spcAft>
                <a:spcPct val="0"/>
              </a:spcAft>
            </a:pPr>
            <a:r>
              <a:rPr lang="ru-RU" sz="2000" smtClean="0">
                <a:solidFill>
                  <a:srgbClr val="FFC000"/>
                </a:solidFill>
                <a:latin typeface="Times New Roman" pitchFamily="18" charset="0"/>
                <a:ea typeface="Calibri" pitchFamily="34" charset="0"/>
                <a:cs typeface="Times New Roman" pitchFamily="18" charset="0"/>
              </a:rPr>
              <a:t>Саратов </a:t>
            </a:r>
            <a:r>
              <a:rPr lang="ru-RU" sz="2000" smtClean="0">
                <a:solidFill>
                  <a:srgbClr val="FFC000"/>
                </a:solidFill>
                <a:latin typeface="Times New Roman" pitchFamily="18" charset="0"/>
                <a:ea typeface="Calibri" pitchFamily="34" charset="0"/>
                <a:cs typeface="Times New Roman" pitchFamily="18" charset="0"/>
              </a:rPr>
              <a:t>2013</a:t>
            </a:r>
            <a:endParaRPr lang="ru-RU" sz="2000" dirty="0" smtClean="0">
              <a:solidFill>
                <a:srgbClr val="FFC000"/>
              </a:solidFill>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400" dirty="0">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alpha val="44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ru-RU" sz="2000" dirty="0" smtClean="0">
                <a:solidFill>
                  <a:schemeClr val="bg1"/>
                </a:solidFill>
              </a:rPr>
              <a:t>А это я с дедушкой, он 20 лет прослужил в пожарной части </a:t>
            </a:r>
            <a:endParaRPr lang="ru-RU" sz="2000" dirty="0">
              <a:solidFill>
                <a:schemeClr val="bg1"/>
              </a:solidFill>
            </a:endParaRPr>
          </a:p>
        </p:txBody>
      </p:sp>
      <p:pic>
        <p:nvPicPr>
          <p:cNvPr id="7" name="Содержимое 6" descr="IMG_0031.JPG"/>
          <p:cNvPicPr>
            <a:picLocks noGrp="1" noChangeAspect="1"/>
          </p:cNvPicPr>
          <p:nvPr>
            <p:ph idx="1"/>
          </p:nvPr>
        </p:nvPicPr>
        <p:blipFill>
          <a:blip r:embed="rId2" cstate="print"/>
          <a:stretch>
            <a:fillRect/>
          </a:stretch>
        </p:blipFill>
        <p:spPr>
          <a:xfrm>
            <a:off x="395537" y="1095443"/>
            <a:ext cx="4018420" cy="5357893"/>
          </a:xfrm>
        </p:spPr>
      </p:pic>
      <p:pic>
        <p:nvPicPr>
          <p:cNvPr id="8" name="Рисунок 7" descr="IMG_0032.JPG"/>
          <p:cNvPicPr>
            <a:picLocks noChangeAspect="1"/>
          </p:cNvPicPr>
          <p:nvPr/>
        </p:nvPicPr>
        <p:blipFill>
          <a:blip r:embed="rId3" cstate="print"/>
          <a:stretch>
            <a:fillRect/>
          </a:stretch>
        </p:blipFill>
        <p:spPr>
          <a:xfrm>
            <a:off x="4644008" y="1052736"/>
            <a:ext cx="4050450" cy="54006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solidFill>
                  <a:schemeClr val="bg1"/>
                </a:solidFill>
              </a:rPr>
              <a:t>Этот «маленький помощник» называется Пожарный извещатель. Который при появлении дыма в считанные секунды предупреждает людей о возникновении пожара и одновременно дает сигнал в пожарную часть о помощи. </a:t>
            </a:r>
            <a:endParaRPr lang="ru-RU" sz="2000" dirty="0">
              <a:solidFill>
                <a:schemeClr val="bg1"/>
              </a:solidFill>
            </a:endParaRPr>
          </a:p>
        </p:txBody>
      </p:sp>
      <p:pic>
        <p:nvPicPr>
          <p:cNvPr id="4" name="Содержимое 3" descr="IMG_0047.JPG"/>
          <p:cNvPicPr>
            <a:picLocks noGrp="1" noChangeAspect="1"/>
          </p:cNvPicPr>
          <p:nvPr>
            <p:ph idx="1"/>
          </p:nvPr>
        </p:nvPicPr>
        <p:blipFill>
          <a:blip r:embed="rId2" cstate="print"/>
          <a:stretch>
            <a:fillRect/>
          </a:stretch>
        </p:blipFill>
        <p:spPr>
          <a:xfrm>
            <a:off x="0" y="1628800"/>
            <a:ext cx="4416492" cy="3312368"/>
          </a:xfrm>
        </p:spPr>
      </p:pic>
      <p:pic>
        <p:nvPicPr>
          <p:cNvPr id="5" name="Рисунок 4" descr="IMG_0035.JPG"/>
          <p:cNvPicPr>
            <a:picLocks noChangeAspect="1"/>
          </p:cNvPicPr>
          <p:nvPr/>
        </p:nvPicPr>
        <p:blipFill>
          <a:blip r:embed="rId3" cstate="print"/>
          <a:stretch>
            <a:fillRect/>
          </a:stretch>
        </p:blipFill>
        <p:spPr>
          <a:xfrm>
            <a:off x="4727510" y="1628800"/>
            <a:ext cx="4416490" cy="3312367"/>
          </a:xfrm>
          <a:prstGeom prst="rect">
            <a:avLst/>
          </a:prstGeom>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859216" cy="562074"/>
          </a:xfrm>
        </p:spPr>
        <p:txBody>
          <a:bodyPr>
            <a:normAutofit/>
          </a:bodyPr>
          <a:lstStyle/>
          <a:p>
            <a:r>
              <a:rPr lang="ru-RU" sz="2800" dirty="0" smtClean="0">
                <a:solidFill>
                  <a:schemeClr val="bg1"/>
                </a:solidFill>
                <a:latin typeface="+mn-lt"/>
              </a:rPr>
              <a:t>Как работают «маленькие помощники»?</a:t>
            </a:r>
            <a:endParaRPr lang="ru-RU" sz="2800" dirty="0">
              <a:solidFill>
                <a:schemeClr val="bg1"/>
              </a:solidFill>
              <a:latin typeface="+mn-lt"/>
            </a:endParaRPr>
          </a:p>
        </p:txBody>
      </p:sp>
      <p:pic>
        <p:nvPicPr>
          <p:cNvPr id="4" name="Содержимое 3" descr="optim_1.gif"/>
          <p:cNvPicPr>
            <a:picLocks noGrp="1" noChangeAspect="1"/>
          </p:cNvPicPr>
          <p:nvPr>
            <p:ph idx="1"/>
          </p:nvPr>
        </p:nvPicPr>
        <p:blipFill>
          <a:blip r:embed="rId2" cstate="print"/>
          <a:stretch>
            <a:fillRect/>
          </a:stretch>
        </p:blipFill>
        <p:spPr>
          <a:xfrm>
            <a:off x="827584" y="2276872"/>
            <a:ext cx="7779274" cy="4581128"/>
          </a:xfrm>
        </p:spPr>
      </p:pic>
      <p:sp>
        <p:nvSpPr>
          <p:cNvPr id="10" name="Заголовок 1"/>
          <p:cNvSpPr txBox="1">
            <a:spLocks/>
          </p:cNvSpPr>
          <p:nvPr/>
        </p:nvSpPr>
        <p:spPr>
          <a:xfrm>
            <a:off x="755576" y="836712"/>
            <a:ext cx="8136904" cy="1368152"/>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r>
              <a:rPr lang="ru-RU" sz="2800" dirty="0" smtClean="0">
                <a:solidFill>
                  <a:schemeClr val="bg1"/>
                </a:solidFill>
              </a:rPr>
              <a:t>Чтобы понять, как работают «маленькие помощники»  нужно рассмотреть на примере возникновения пожара. </a:t>
            </a:r>
            <a:endParaRPr lang="ru-RU" sz="2800" dirty="0">
              <a:solidFill>
                <a:schemeClr val="bg1"/>
              </a:solidFill>
            </a:endParaRPr>
          </a:p>
        </p:txBody>
      </p:sp>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fontScale="90000"/>
          </a:bodyPr>
          <a:lstStyle/>
          <a:p>
            <a:r>
              <a:rPr lang="ru-RU" sz="3600" dirty="0" smtClean="0">
                <a:latin typeface="+mn-lt"/>
              </a:rPr>
              <a:t>Дым проникает внутрь извещателя примерно так, как показано на картинке.</a:t>
            </a:r>
            <a:r>
              <a:rPr lang="ru-RU" dirty="0" smtClean="0"/>
              <a:t/>
            </a:r>
            <a:br>
              <a:rPr lang="ru-RU" dirty="0" smtClean="0"/>
            </a:br>
            <a:endParaRPr lang="ru-RU" dirty="0"/>
          </a:p>
        </p:txBody>
      </p:sp>
      <p:pic>
        <p:nvPicPr>
          <p:cNvPr id="4" name="Содержимое 3" descr="wpid-3.jpg"/>
          <p:cNvPicPr>
            <a:picLocks noGrp="1" noChangeAspect="1"/>
          </p:cNvPicPr>
          <p:nvPr>
            <p:ph idx="1"/>
          </p:nvPr>
        </p:nvPicPr>
        <p:blipFill>
          <a:blip r:embed="rId3" cstate="print"/>
          <a:stretch>
            <a:fillRect/>
          </a:stretch>
        </p:blipFill>
        <p:spPr>
          <a:xfrm>
            <a:off x="5579184" y="1268760"/>
            <a:ext cx="3564816" cy="5589240"/>
          </a:xfrm>
        </p:spPr>
      </p:pic>
      <p:sp>
        <p:nvSpPr>
          <p:cNvPr id="5" name="Заголовок 1"/>
          <p:cNvSpPr txBox="1">
            <a:spLocks/>
          </p:cNvSpPr>
          <p:nvPr/>
        </p:nvSpPr>
        <p:spPr>
          <a:xfrm>
            <a:off x="0" y="1124744"/>
            <a:ext cx="5436096" cy="2448272"/>
          </a:xfrm>
          <a:prstGeom prst="rect">
            <a:avLst/>
          </a:prstGeom>
        </p:spPr>
        <p:txBody>
          <a:bodyPr vert="horz" anchor="ctr">
            <a:normAutofit fontScale="97500" lnSpcReduction="10000"/>
            <a:scene3d>
              <a:camera prst="orthographicFront"/>
              <a:lightRig rig="soft" dir="t">
                <a:rot lat="0" lon="0" rev="16800000"/>
              </a:lightRig>
            </a:scene3d>
            <a:sp3d prstMaterial="softEdge">
              <a:bevelT w="38100" h="38100"/>
            </a:sp3d>
          </a:bodyPr>
          <a:lstStyle/>
          <a:p>
            <a:r>
              <a:rPr lang="ru-RU" sz="2500" b="1" dirty="0" smtClean="0">
                <a:solidFill>
                  <a:srgbClr val="FFC000"/>
                </a:solidFill>
              </a:rPr>
              <a:t>На картинке хорошо видно как дым от очага поднимается вверх к потолку, поэтому извещатели устанавливают именно на потолке, а ни в каком-нибудь  другом месте.</a:t>
            </a:r>
          </a:p>
          <a:p>
            <a:r>
              <a:rPr lang="ru-RU" sz="3600" dirty="0" smtClean="0"/>
              <a:t> </a:t>
            </a:r>
            <a:endParaRPr lang="ru-RU" sz="3600" dirty="0"/>
          </a:p>
        </p:txBody>
      </p:sp>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chemeClr val="bg1"/>
                </a:solidFill>
                <a:latin typeface="+mn-lt"/>
              </a:rPr>
              <a:t>Дым проникает внутрь пожарного извещателя, после чего сложная вычислительная техника распознает его. </a:t>
            </a:r>
            <a:endParaRPr lang="ru-RU" sz="2800" dirty="0">
              <a:solidFill>
                <a:schemeClr val="bg1"/>
              </a:solidFill>
              <a:latin typeface="+mn-lt"/>
            </a:endParaRPr>
          </a:p>
        </p:txBody>
      </p:sp>
      <p:pic>
        <p:nvPicPr>
          <p:cNvPr id="4" name="Содержимое 3" descr="big.jpeg"/>
          <p:cNvPicPr>
            <a:picLocks noGrp="1" noChangeAspect="1"/>
          </p:cNvPicPr>
          <p:nvPr>
            <p:ph idx="1"/>
          </p:nvPr>
        </p:nvPicPr>
        <p:blipFill>
          <a:blip r:embed="rId3" cstate="print"/>
          <a:stretch>
            <a:fillRect/>
          </a:stretch>
        </p:blipFill>
        <p:spPr>
          <a:xfrm>
            <a:off x="683568" y="1756953"/>
            <a:ext cx="7776864" cy="5101047"/>
          </a:xfrm>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4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72816"/>
          </a:xfrm>
        </p:spPr>
        <p:txBody>
          <a:bodyPr>
            <a:noAutofit/>
          </a:bodyPr>
          <a:lstStyle/>
          <a:p>
            <a:r>
              <a:rPr lang="ru-RU" sz="2400" dirty="0" smtClean="0">
                <a:solidFill>
                  <a:schemeClr val="bg1"/>
                </a:solidFill>
                <a:latin typeface="+mn-lt"/>
              </a:rPr>
              <a:t>Дома с Папой мы разобрали извещатель. Оказывается, что внутри корпуса есть маленькая камера, в которой расположено два крошечных  глазика-кристаллика. Один из которых непрерывно отправляет другому не заметное для глаз человека излучение.</a:t>
            </a:r>
            <a:endParaRPr lang="ru-RU" sz="2400" dirty="0">
              <a:solidFill>
                <a:schemeClr val="bg1"/>
              </a:solidFill>
              <a:latin typeface="+mn-lt"/>
            </a:endParaRPr>
          </a:p>
        </p:txBody>
      </p:sp>
      <p:pic>
        <p:nvPicPr>
          <p:cNvPr id="4" name="Содержимое 3" descr="Датчики (6).JPG"/>
          <p:cNvPicPr>
            <a:picLocks noGrp="1" noChangeAspect="1"/>
          </p:cNvPicPr>
          <p:nvPr>
            <p:ph idx="1"/>
          </p:nvPr>
        </p:nvPicPr>
        <p:blipFill>
          <a:blip r:embed="rId3" cstate="print"/>
          <a:stretch>
            <a:fillRect/>
          </a:stretch>
        </p:blipFill>
        <p:spPr>
          <a:xfrm>
            <a:off x="323528" y="1844824"/>
            <a:ext cx="8610948" cy="4509984"/>
          </a:xfrm>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94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bg1"/>
                </a:solidFill>
                <a:latin typeface="+mn-lt"/>
              </a:rPr>
              <a:t>И вот как только между кристалликами появляется дым, плата-мозг извещателя  дает сигнал о тревоге.</a:t>
            </a:r>
            <a:br>
              <a:rPr lang="ru-RU" sz="2400" dirty="0" smtClean="0">
                <a:solidFill>
                  <a:schemeClr val="bg1"/>
                </a:solidFill>
                <a:latin typeface="+mn-lt"/>
              </a:rPr>
            </a:br>
            <a:endParaRPr lang="ru-RU" sz="2400" dirty="0">
              <a:solidFill>
                <a:schemeClr val="bg1"/>
              </a:solidFill>
              <a:latin typeface="+mn-lt"/>
            </a:endParaRPr>
          </a:p>
        </p:txBody>
      </p:sp>
      <p:pic>
        <p:nvPicPr>
          <p:cNvPr id="4" name="Содержимое 3" descr="images.jpg"/>
          <p:cNvPicPr>
            <a:picLocks noGrp="1" noChangeAspect="1"/>
          </p:cNvPicPr>
          <p:nvPr>
            <p:ph idx="1"/>
          </p:nvPr>
        </p:nvPicPr>
        <p:blipFill>
          <a:blip r:embed="rId3" cstate="print"/>
          <a:stretch>
            <a:fillRect/>
          </a:stretch>
        </p:blipFill>
        <p:spPr>
          <a:xfrm>
            <a:off x="611560" y="1052736"/>
            <a:ext cx="7920880" cy="4164850"/>
          </a:xfrm>
        </p:spPr>
      </p:pic>
      <p:sp>
        <p:nvSpPr>
          <p:cNvPr id="5" name="Заголовок 1"/>
          <p:cNvSpPr txBox="1">
            <a:spLocks/>
          </p:cNvSpPr>
          <p:nvPr/>
        </p:nvSpPr>
        <p:spPr>
          <a:xfrm>
            <a:off x="539552" y="5301208"/>
            <a:ext cx="8229600" cy="1556792"/>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endParaRPr lang="ru-RU" sz="2400" dirty="0"/>
          </a:p>
        </p:txBody>
      </p:sp>
      <p:sp>
        <p:nvSpPr>
          <p:cNvPr id="6" name="Заголовок 1"/>
          <p:cNvSpPr txBox="1">
            <a:spLocks/>
          </p:cNvSpPr>
          <p:nvPr/>
        </p:nvSpPr>
        <p:spPr>
          <a:xfrm>
            <a:off x="611560" y="5373216"/>
            <a:ext cx="8229600" cy="1484784"/>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2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mn-lt"/>
                <a:ea typeface="+mj-ea"/>
                <a:cs typeface="+mj-cs"/>
              </a:rPr>
              <a:t>В</a:t>
            </a:r>
            <a:r>
              <a:rPr kumimoji="0" lang="ru-RU" sz="2200" b="1" i="0" u="none" strike="noStrike" kern="1200" cap="none" spc="0" normalizeH="0" noProof="0" dirty="0" smtClean="0">
                <a:ln w="6350">
                  <a:noFill/>
                </a:ln>
                <a:solidFill>
                  <a:schemeClr val="bg1"/>
                </a:solidFill>
                <a:effectLst>
                  <a:outerShdw blurRad="114300" dist="101600" dir="2700000" algn="tl" rotWithShape="0">
                    <a:srgbClr val="000000">
                      <a:alpha val="40000"/>
                    </a:srgbClr>
                  </a:outerShdw>
                </a:effectLst>
                <a:uLnTx/>
                <a:uFillTx/>
                <a:latin typeface="+mn-lt"/>
                <a:ea typeface="+mj-ea"/>
                <a:cs typeface="+mj-cs"/>
              </a:rPr>
              <a:t> ходе эксперимента с открыванием крышки, стало понятно, что «носа» у «маленького помощника» нет. А вот  глаза есть, причем два, как у человека, только смотрят они друг на друга.</a:t>
            </a:r>
            <a:r>
              <a:rPr kumimoji="0" lang="ru-RU" sz="22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mn-lt"/>
                <a:ea typeface="+mj-ea"/>
                <a:cs typeface="+mj-cs"/>
              </a:rPr>
              <a:t/>
            </a:r>
            <a:br>
              <a:rPr kumimoji="0" lang="ru-RU" sz="22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mn-lt"/>
                <a:ea typeface="+mj-ea"/>
                <a:cs typeface="+mj-cs"/>
              </a:rPr>
            </a:br>
            <a:endParaRPr kumimoji="0" lang="ru-RU" sz="2200" b="1" i="0"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n-lt"/>
              <a:ea typeface="+mj-ea"/>
              <a:cs typeface="+mj-cs"/>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99000"/>
          </a:schemeClr>
        </a:solidFill>
        <a:effectLst/>
      </p:bgPr>
    </p:bg>
    <p:spTree>
      <p:nvGrpSpPr>
        <p:cNvPr id="1" name=""/>
        <p:cNvGrpSpPr/>
        <p:nvPr/>
      </p:nvGrpSpPr>
      <p:grpSpPr>
        <a:xfrm>
          <a:off x="0" y="0"/>
          <a:ext cx="0" cy="0"/>
          <a:chOff x="0" y="0"/>
          <a:chExt cx="0" cy="0"/>
        </a:xfrm>
      </p:grpSpPr>
      <p:pic>
        <p:nvPicPr>
          <p:cNvPr id="4" name="Содержимое 3" descr="pic1.jpg"/>
          <p:cNvPicPr>
            <a:picLocks noGrp="1" noChangeAspect="1"/>
          </p:cNvPicPr>
          <p:nvPr>
            <p:ph idx="1"/>
          </p:nvPr>
        </p:nvPicPr>
        <p:blipFill>
          <a:blip r:embed="rId2" cstate="print"/>
          <a:stretch>
            <a:fillRect/>
          </a:stretch>
        </p:blipFill>
        <p:spPr>
          <a:xfrm>
            <a:off x="1043608" y="836712"/>
            <a:ext cx="7153275" cy="3960439"/>
          </a:xfrm>
        </p:spPr>
      </p:pic>
      <p:sp>
        <p:nvSpPr>
          <p:cNvPr id="2" name="Заголовок 1"/>
          <p:cNvSpPr>
            <a:spLocks noGrp="1"/>
          </p:cNvSpPr>
          <p:nvPr>
            <p:ph type="title"/>
          </p:nvPr>
        </p:nvSpPr>
        <p:spPr>
          <a:xfrm>
            <a:off x="395536" y="0"/>
            <a:ext cx="8229600" cy="922114"/>
          </a:xfrm>
        </p:spPr>
        <p:txBody>
          <a:bodyPr>
            <a:noAutofit/>
          </a:bodyPr>
          <a:lstStyle/>
          <a:p>
            <a:pPr lvl="0"/>
            <a:r>
              <a:rPr lang="ru-RU" sz="3200" dirty="0" smtClean="0">
                <a:solidFill>
                  <a:schemeClr val="bg1"/>
                </a:solidFill>
                <a:effectLst/>
                <a:latin typeface="+mn-lt"/>
              </a:rPr>
              <a:t>Как они предупреждают людей о возникновении пожара?</a:t>
            </a:r>
            <a:endParaRPr lang="ru-RU" sz="3200" dirty="0">
              <a:solidFill>
                <a:schemeClr val="bg1"/>
              </a:solidFill>
              <a:effectLst/>
              <a:latin typeface="+mn-lt"/>
            </a:endParaRPr>
          </a:p>
        </p:txBody>
      </p:sp>
      <p:sp>
        <p:nvSpPr>
          <p:cNvPr id="5" name="Прямоугольник 4"/>
          <p:cNvSpPr/>
          <p:nvPr/>
        </p:nvSpPr>
        <p:spPr>
          <a:xfrm>
            <a:off x="0" y="4725144"/>
            <a:ext cx="9144000" cy="1938992"/>
          </a:xfrm>
          <a:prstGeom prst="rect">
            <a:avLst/>
          </a:prstGeom>
        </p:spPr>
        <p:txBody>
          <a:bodyPr wrap="square">
            <a:spAutoFit/>
          </a:bodyPr>
          <a:lstStyle/>
          <a:p>
            <a:pPr algn="ctr"/>
            <a:r>
              <a:rPr lang="ru-RU" sz="2400" dirty="0" smtClean="0">
                <a:solidFill>
                  <a:schemeClr val="bg1"/>
                </a:solidFill>
              </a:rPr>
              <a:t>Все извещатели соединены  друг с другом в одну большую «паутину» , центром которой является контрольный прибор. Именно на этот прибор поступает информация со всех извещателей и в случае возникновения пожара он  с точностью укажет место появления дыма.</a:t>
            </a:r>
            <a:endParaRPr lang="ru-RU" sz="2400" dirty="0">
              <a:solidFill>
                <a:schemeClr val="bg1"/>
              </a:solidFill>
            </a:endParaRPr>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Autofit/>
          </a:bodyPr>
          <a:lstStyle/>
          <a:p>
            <a:r>
              <a:rPr lang="ru-RU" sz="2000" dirty="0" smtClean="0">
                <a:solidFill>
                  <a:schemeClr val="bg1"/>
                </a:solidFill>
                <a:effectLst/>
                <a:latin typeface="+mn-lt"/>
              </a:rPr>
              <a:t>Принцип работы всей системы:</a:t>
            </a:r>
            <a:br>
              <a:rPr lang="ru-RU" sz="2000" dirty="0" smtClean="0">
                <a:solidFill>
                  <a:schemeClr val="bg1"/>
                </a:solidFill>
                <a:effectLst/>
                <a:latin typeface="+mn-lt"/>
              </a:rPr>
            </a:br>
            <a:r>
              <a:rPr lang="ru-RU" sz="2000" dirty="0" smtClean="0">
                <a:solidFill>
                  <a:schemeClr val="bg1"/>
                </a:solidFill>
                <a:effectLst/>
                <a:latin typeface="+mn-lt"/>
              </a:rPr>
              <a:t>1.</a:t>
            </a:r>
            <a:r>
              <a:rPr lang="ru-RU" sz="1800" dirty="0" smtClean="0">
                <a:solidFill>
                  <a:schemeClr val="bg1"/>
                </a:solidFill>
                <a:effectLst/>
                <a:latin typeface="+mn-lt"/>
              </a:rPr>
              <a:t>Извещатель обнаружил возгорание в одном из помещений.</a:t>
            </a:r>
            <a:br>
              <a:rPr lang="ru-RU" sz="1800" dirty="0" smtClean="0">
                <a:solidFill>
                  <a:schemeClr val="bg1"/>
                </a:solidFill>
                <a:effectLst/>
                <a:latin typeface="+mn-lt"/>
              </a:rPr>
            </a:br>
            <a:r>
              <a:rPr lang="ru-RU" sz="1800" dirty="0" smtClean="0">
                <a:solidFill>
                  <a:schemeClr val="bg1"/>
                </a:solidFill>
                <a:effectLst/>
                <a:latin typeface="+mn-lt"/>
              </a:rPr>
              <a:t>2.На контрольный прибор поступает сигнал от извещателя.</a:t>
            </a:r>
            <a:br>
              <a:rPr lang="ru-RU" sz="1800" dirty="0" smtClean="0">
                <a:solidFill>
                  <a:schemeClr val="bg1"/>
                </a:solidFill>
                <a:effectLst/>
                <a:latin typeface="+mn-lt"/>
              </a:rPr>
            </a:br>
            <a:r>
              <a:rPr lang="ru-RU" sz="1800" dirty="0" smtClean="0">
                <a:solidFill>
                  <a:schemeClr val="bg1"/>
                </a:solidFill>
                <a:effectLst/>
                <a:latin typeface="+mn-lt"/>
              </a:rPr>
              <a:t>3.Оповещатели предупреждают людей об опасности и просят покинуть  здание.</a:t>
            </a:r>
            <a:br>
              <a:rPr lang="ru-RU" sz="1800" dirty="0" smtClean="0">
                <a:solidFill>
                  <a:schemeClr val="bg1"/>
                </a:solidFill>
                <a:effectLst/>
                <a:latin typeface="+mn-lt"/>
              </a:rPr>
            </a:br>
            <a:r>
              <a:rPr lang="ru-RU" sz="1800" dirty="0" smtClean="0">
                <a:solidFill>
                  <a:schemeClr val="bg1"/>
                </a:solidFill>
                <a:effectLst/>
                <a:latin typeface="+mn-lt"/>
              </a:rPr>
              <a:t>4.Контрольный прибор передаёт сигнал тревоги в пожарную часть.</a:t>
            </a:r>
            <a:r>
              <a:rPr lang="ru-RU" sz="2000" dirty="0" smtClean="0">
                <a:solidFill>
                  <a:schemeClr val="bg1"/>
                </a:solidFill>
                <a:effectLst/>
                <a:latin typeface="+mn-lt"/>
              </a:rPr>
              <a:t/>
            </a:r>
            <a:br>
              <a:rPr lang="ru-RU" sz="2000" dirty="0" smtClean="0">
                <a:solidFill>
                  <a:schemeClr val="bg1"/>
                </a:solidFill>
                <a:effectLst/>
                <a:latin typeface="+mn-lt"/>
              </a:rPr>
            </a:br>
            <a:endParaRPr lang="ru-RU" sz="2000" dirty="0">
              <a:solidFill>
                <a:schemeClr val="bg1"/>
              </a:solidFill>
              <a:effectLst/>
              <a:latin typeface="+mn-lt"/>
            </a:endParaRPr>
          </a:p>
        </p:txBody>
      </p:sp>
      <p:pic>
        <p:nvPicPr>
          <p:cNvPr id="4" name="Содержимое 3" descr="wpid-3.jpg"/>
          <p:cNvPicPr>
            <a:picLocks noGrp="1" noChangeAspect="1"/>
          </p:cNvPicPr>
          <p:nvPr>
            <p:ph idx="1"/>
          </p:nvPr>
        </p:nvPicPr>
        <p:blipFill>
          <a:blip r:embed="rId2" cstate="print"/>
          <a:stretch>
            <a:fillRect/>
          </a:stretch>
        </p:blipFill>
        <p:spPr>
          <a:xfrm>
            <a:off x="0" y="1412776"/>
            <a:ext cx="2339752" cy="3080021"/>
          </a:xfrm>
        </p:spPr>
      </p:pic>
      <p:pic>
        <p:nvPicPr>
          <p:cNvPr id="5" name="Рисунок 4" descr="загруженное1.jpg"/>
          <p:cNvPicPr>
            <a:picLocks noChangeAspect="1"/>
          </p:cNvPicPr>
          <p:nvPr/>
        </p:nvPicPr>
        <p:blipFill>
          <a:blip r:embed="rId3" cstate="print"/>
          <a:stretch>
            <a:fillRect/>
          </a:stretch>
        </p:blipFill>
        <p:spPr>
          <a:xfrm>
            <a:off x="0" y="4518248"/>
            <a:ext cx="2339752" cy="2339752"/>
          </a:xfrm>
          <a:prstGeom prst="rect">
            <a:avLst/>
          </a:prstGeom>
        </p:spPr>
      </p:pic>
      <p:pic>
        <p:nvPicPr>
          <p:cNvPr id="6" name="Рисунок 5" descr="Beholder101-software8.jpg"/>
          <p:cNvPicPr>
            <a:picLocks noChangeAspect="1"/>
          </p:cNvPicPr>
          <p:nvPr/>
        </p:nvPicPr>
        <p:blipFill>
          <a:blip r:embed="rId4" cstate="print"/>
          <a:stretch>
            <a:fillRect/>
          </a:stretch>
        </p:blipFill>
        <p:spPr>
          <a:xfrm>
            <a:off x="3779912" y="1484784"/>
            <a:ext cx="4752528" cy="2664296"/>
          </a:xfrm>
          <a:prstGeom prst="rect">
            <a:avLst/>
          </a:prstGeom>
        </p:spPr>
      </p:pic>
      <p:pic>
        <p:nvPicPr>
          <p:cNvPr id="9" name="Рисунок 8" descr="car_pozar.jpg"/>
          <p:cNvPicPr>
            <a:picLocks noChangeAspect="1"/>
          </p:cNvPicPr>
          <p:nvPr/>
        </p:nvPicPr>
        <p:blipFill>
          <a:blip r:embed="rId5" cstate="print"/>
          <a:stretch>
            <a:fillRect/>
          </a:stretch>
        </p:blipFill>
        <p:spPr>
          <a:xfrm>
            <a:off x="3779912" y="4316950"/>
            <a:ext cx="4752528" cy="2541050"/>
          </a:xfrm>
          <a:prstGeom prst="rect">
            <a:avLst/>
          </a:prstGeom>
        </p:spPr>
      </p:pic>
      <p:sp>
        <p:nvSpPr>
          <p:cNvPr id="15" name="Стрелка вправо 14"/>
          <p:cNvSpPr/>
          <p:nvPr/>
        </p:nvSpPr>
        <p:spPr>
          <a:xfrm>
            <a:off x="2699792" y="25649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2627784" y="53732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alpha val="87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pPr lvl="0"/>
            <a:r>
              <a:rPr lang="ru-RU" sz="2800" dirty="0" smtClean="0">
                <a:solidFill>
                  <a:schemeClr val="bg1"/>
                </a:solidFill>
                <a:effectLst/>
                <a:latin typeface="+mn-lt"/>
              </a:rPr>
              <a:t>Место «маленьких помощников» в современном мире.</a:t>
            </a:r>
            <a:endParaRPr lang="ru-RU" sz="2800" dirty="0">
              <a:solidFill>
                <a:schemeClr val="bg1"/>
              </a:solidFill>
              <a:effectLst/>
              <a:latin typeface="+mn-lt"/>
            </a:endParaRPr>
          </a:p>
        </p:txBody>
      </p:sp>
      <p:sp>
        <p:nvSpPr>
          <p:cNvPr id="4" name="Заголовок 1"/>
          <p:cNvSpPr txBox="1">
            <a:spLocks/>
          </p:cNvSpPr>
          <p:nvPr/>
        </p:nvSpPr>
        <p:spPr>
          <a:xfrm>
            <a:off x="179512" y="908720"/>
            <a:ext cx="8748464" cy="1080120"/>
          </a:xfrm>
          <a:prstGeom prst="rect">
            <a:avLst/>
          </a:prstGeom>
        </p:spPr>
        <p:txBody>
          <a:bodyPr vert="horz" anchor="ctr">
            <a:normAutofit fontScale="92500" lnSpcReduction="20000"/>
            <a:scene3d>
              <a:camera prst="orthographicFront"/>
              <a:lightRig rig="soft" dir="t">
                <a:rot lat="0" lon="0" rev="16800000"/>
              </a:lightRig>
            </a:scene3d>
            <a:sp3d prstMaterial="softEdge">
              <a:bevelT w="38100" h="38100"/>
            </a:sp3d>
          </a:bodyPr>
          <a:lstStyle/>
          <a:p>
            <a:r>
              <a:rPr lang="ru-RU" sz="2800" dirty="0" smtClean="0">
                <a:solidFill>
                  <a:schemeClr val="bg1"/>
                </a:solidFill>
              </a:rPr>
              <a:t>В ходе своей исследовательской работы я выяснила что «маленькие помощники» являются частью одной большой системы, которая носит имя </a:t>
            </a:r>
            <a:r>
              <a:rPr lang="ru-RU" sz="2800" b="1" dirty="0" smtClean="0">
                <a:solidFill>
                  <a:schemeClr val="bg1"/>
                </a:solidFill>
              </a:rPr>
              <a:t>Пожарная сигнализация.  </a:t>
            </a:r>
            <a:endParaRPr lang="ru-RU" sz="2800" dirty="0">
              <a:solidFill>
                <a:schemeClr val="bg1"/>
              </a:solidFill>
            </a:endParaRPr>
          </a:p>
        </p:txBody>
      </p:sp>
      <p:pic>
        <p:nvPicPr>
          <p:cNvPr id="5" name="Рисунок 4" descr="0_39a6c_485d3437_L.jpg"/>
          <p:cNvPicPr>
            <a:picLocks noChangeAspect="1"/>
          </p:cNvPicPr>
          <p:nvPr/>
        </p:nvPicPr>
        <p:blipFill>
          <a:blip r:embed="rId2" cstate="print"/>
          <a:stretch>
            <a:fillRect/>
          </a:stretch>
        </p:blipFill>
        <p:spPr>
          <a:xfrm>
            <a:off x="1547664" y="2105919"/>
            <a:ext cx="6120680" cy="4752081"/>
          </a:xfrm>
          <a:prstGeom prst="rect">
            <a:avLst/>
          </a:prstGeom>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5000" r="-15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669360"/>
          </a:xfrm>
        </p:spPr>
        <p:txBody>
          <a:bodyPr>
            <a:normAutofit fontScale="92500" lnSpcReduction="20000"/>
          </a:bodyPr>
          <a:lstStyle/>
          <a:p>
            <a:pPr algn="ctr">
              <a:buNone/>
            </a:pPr>
            <a:r>
              <a:rPr lang="ru-RU" b="1" dirty="0" smtClean="0">
                <a:solidFill>
                  <a:schemeClr val="bg1"/>
                </a:solidFill>
              </a:rPr>
              <a:t>Цель проекта:</a:t>
            </a:r>
            <a:endParaRPr lang="ru-RU" dirty="0" smtClean="0">
              <a:solidFill>
                <a:schemeClr val="bg1"/>
              </a:solidFill>
            </a:endParaRPr>
          </a:p>
          <a:p>
            <a:pPr algn="ctr">
              <a:buNone/>
            </a:pPr>
            <a:r>
              <a:rPr lang="ru-RU" dirty="0" smtClean="0">
                <a:solidFill>
                  <a:schemeClr val="bg1"/>
                </a:solidFill>
              </a:rPr>
              <a:t>Узнать и рассказать окружающим, каким образом люди узнают о появлении пожара. </a:t>
            </a:r>
          </a:p>
          <a:p>
            <a:pPr algn="ctr">
              <a:buNone/>
            </a:pPr>
            <a:r>
              <a:rPr lang="ru-RU" dirty="0" smtClean="0">
                <a:solidFill>
                  <a:schemeClr val="bg1"/>
                </a:solidFill>
              </a:rPr>
              <a:t> </a:t>
            </a:r>
          </a:p>
          <a:p>
            <a:pPr algn="ctr">
              <a:buNone/>
            </a:pPr>
            <a:endParaRPr lang="ru-RU" dirty="0" smtClean="0">
              <a:solidFill>
                <a:schemeClr val="bg1"/>
              </a:solidFill>
            </a:endParaRPr>
          </a:p>
          <a:p>
            <a:pPr algn="ctr">
              <a:buNone/>
            </a:pPr>
            <a:endParaRPr lang="ru-RU" dirty="0" smtClean="0">
              <a:solidFill>
                <a:schemeClr val="bg1"/>
              </a:solidFill>
            </a:endParaRPr>
          </a:p>
          <a:p>
            <a:pPr algn="ctr">
              <a:buNone/>
            </a:pPr>
            <a:r>
              <a:rPr lang="ru-RU" b="1" dirty="0" smtClean="0">
                <a:solidFill>
                  <a:schemeClr val="bg1"/>
                </a:solidFill>
              </a:rPr>
              <a:t>Задачи проекта:</a:t>
            </a:r>
            <a:endParaRPr lang="ru-RU" dirty="0" smtClean="0">
              <a:solidFill>
                <a:schemeClr val="bg1"/>
              </a:solidFill>
            </a:endParaRPr>
          </a:p>
          <a:p>
            <a:pPr algn="ctr">
              <a:buNone/>
            </a:pPr>
            <a:endParaRPr lang="ru-RU" dirty="0" smtClean="0">
              <a:solidFill>
                <a:schemeClr val="bg1"/>
              </a:solidFill>
            </a:endParaRPr>
          </a:p>
          <a:p>
            <a:pPr lvl="0" algn="ctr">
              <a:buNone/>
            </a:pPr>
            <a:r>
              <a:rPr lang="ru-RU" dirty="0" smtClean="0">
                <a:solidFill>
                  <a:schemeClr val="bg1"/>
                </a:solidFill>
              </a:rPr>
              <a:t>«Маленькие помощники» – кто они?</a:t>
            </a:r>
          </a:p>
          <a:p>
            <a:pPr algn="ctr">
              <a:buNone/>
            </a:pPr>
            <a:r>
              <a:rPr lang="ru-RU" dirty="0" smtClean="0">
                <a:solidFill>
                  <a:schemeClr val="bg1"/>
                </a:solidFill>
              </a:rPr>
              <a:t> </a:t>
            </a:r>
          </a:p>
          <a:p>
            <a:pPr lvl="0" algn="ctr">
              <a:buNone/>
            </a:pPr>
            <a:r>
              <a:rPr lang="ru-RU" dirty="0" smtClean="0">
                <a:solidFill>
                  <a:schemeClr val="bg1"/>
                </a:solidFill>
              </a:rPr>
              <a:t>Как они работают и из чего состоят?</a:t>
            </a:r>
          </a:p>
          <a:p>
            <a:pPr algn="ctr">
              <a:buNone/>
            </a:pPr>
            <a:r>
              <a:rPr lang="ru-RU" dirty="0" smtClean="0">
                <a:solidFill>
                  <a:schemeClr val="bg1"/>
                </a:solidFill>
              </a:rPr>
              <a:t> </a:t>
            </a:r>
          </a:p>
          <a:p>
            <a:pPr lvl="0" algn="ctr">
              <a:buNone/>
            </a:pPr>
            <a:r>
              <a:rPr lang="ru-RU" dirty="0" smtClean="0">
                <a:solidFill>
                  <a:schemeClr val="bg1"/>
                </a:solidFill>
              </a:rPr>
              <a:t>Как они предупреждают людей о возникновении пожара?</a:t>
            </a:r>
          </a:p>
          <a:p>
            <a:pPr algn="ctr">
              <a:buNone/>
            </a:pPr>
            <a:r>
              <a:rPr lang="ru-RU" dirty="0" smtClean="0">
                <a:solidFill>
                  <a:schemeClr val="bg1"/>
                </a:solidFill>
              </a:rPr>
              <a:t> </a:t>
            </a:r>
          </a:p>
          <a:p>
            <a:pPr lvl="0" algn="ctr">
              <a:buNone/>
            </a:pPr>
            <a:r>
              <a:rPr lang="ru-RU" dirty="0" smtClean="0">
                <a:solidFill>
                  <a:schemeClr val="bg1"/>
                </a:solidFill>
              </a:rPr>
              <a:t>Определить место «маленьких помощников» в современном мире.</a:t>
            </a:r>
            <a:endParaRPr lang="ru-RU"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Autofit/>
          </a:bodyPr>
          <a:lstStyle/>
          <a:p>
            <a:r>
              <a:rPr lang="ru-RU" sz="2000" dirty="0" smtClean="0">
                <a:solidFill>
                  <a:schemeClr val="bg1"/>
                </a:solidFill>
                <a:effectLst/>
                <a:latin typeface="+mn-lt"/>
              </a:rPr>
              <a:t>Пожарная сигнализация – это главный элемент в системе безопасности  любого строения, будь то школа, детский сад, жилой дом, больница, большой торговый комплекс, завод или небольшое предприятие. Это нужно для того, чтобы обезопасить наш мир от одной из самых древних и завораживающих явлений – от огня!  </a:t>
            </a:r>
            <a:r>
              <a:rPr lang="ru-RU" sz="2400" dirty="0" smtClean="0">
                <a:solidFill>
                  <a:schemeClr val="bg1"/>
                </a:solidFill>
                <a:effectLst/>
                <a:latin typeface="+mn-lt"/>
              </a:rPr>
              <a:t/>
            </a:r>
            <a:br>
              <a:rPr lang="ru-RU" sz="2400" dirty="0" smtClean="0">
                <a:solidFill>
                  <a:schemeClr val="bg1"/>
                </a:solidFill>
                <a:effectLst/>
                <a:latin typeface="+mn-lt"/>
              </a:rPr>
            </a:br>
            <a:endParaRPr lang="ru-RU" sz="2400" dirty="0">
              <a:solidFill>
                <a:schemeClr val="bg1"/>
              </a:solidFill>
              <a:effectLst/>
              <a:latin typeface="+mn-lt"/>
            </a:endParaRPr>
          </a:p>
        </p:txBody>
      </p:sp>
      <p:pic>
        <p:nvPicPr>
          <p:cNvPr id="4" name="Рисунок 3" descr="images (3)1.jpg"/>
          <p:cNvPicPr>
            <a:picLocks noChangeAspect="1"/>
          </p:cNvPicPr>
          <p:nvPr/>
        </p:nvPicPr>
        <p:blipFill>
          <a:blip r:embed="rId2" cstate="print"/>
          <a:stretch>
            <a:fillRect/>
          </a:stretch>
        </p:blipFill>
        <p:spPr>
          <a:xfrm>
            <a:off x="323528" y="1844824"/>
            <a:ext cx="3672408" cy="2304255"/>
          </a:xfrm>
          <a:prstGeom prst="rect">
            <a:avLst/>
          </a:prstGeom>
        </p:spPr>
      </p:pic>
      <p:pic>
        <p:nvPicPr>
          <p:cNvPr id="7" name="Рисунок 6" descr="images (3)cnc.jpg"/>
          <p:cNvPicPr>
            <a:picLocks noChangeAspect="1"/>
          </p:cNvPicPr>
          <p:nvPr/>
        </p:nvPicPr>
        <p:blipFill>
          <a:blip r:embed="rId3" cstate="print"/>
          <a:stretch>
            <a:fillRect/>
          </a:stretch>
        </p:blipFill>
        <p:spPr>
          <a:xfrm>
            <a:off x="4788024" y="1844824"/>
            <a:ext cx="3762050" cy="2304256"/>
          </a:xfrm>
          <a:prstGeom prst="rect">
            <a:avLst/>
          </a:prstGeom>
        </p:spPr>
      </p:pic>
      <p:pic>
        <p:nvPicPr>
          <p:cNvPr id="8" name="Рисунок 7" descr="bolniza2cvb.jpg"/>
          <p:cNvPicPr>
            <a:picLocks noChangeAspect="1"/>
          </p:cNvPicPr>
          <p:nvPr/>
        </p:nvPicPr>
        <p:blipFill>
          <a:blip r:embed="rId4" cstate="print"/>
          <a:stretch>
            <a:fillRect/>
          </a:stretch>
        </p:blipFill>
        <p:spPr>
          <a:xfrm>
            <a:off x="251520" y="4293096"/>
            <a:ext cx="4133793" cy="2232248"/>
          </a:xfrm>
          <a:prstGeom prst="rect">
            <a:avLst/>
          </a:prstGeom>
        </p:spPr>
      </p:pic>
      <p:pic>
        <p:nvPicPr>
          <p:cNvPr id="9" name="Рисунок 8" descr="загруженное (1)vbc.jpg"/>
          <p:cNvPicPr>
            <a:picLocks noChangeAspect="1"/>
          </p:cNvPicPr>
          <p:nvPr/>
        </p:nvPicPr>
        <p:blipFill>
          <a:blip r:embed="rId5" cstate="print"/>
          <a:stretch>
            <a:fillRect/>
          </a:stretch>
        </p:blipFill>
        <p:spPr>
          <a:xfrm>
            <a:off x="4932040" y="4376921"/>
            <a:ext cx="3312368" cy="2481079"/>
          </a:xfrm>
          <a:prstGeom prst="rect">
            <a:avLst/>
          </a:prstGeom>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52128"/>
          </a:xfrm>
        </p:spPr>
        <p:txBody>
          <a:bodyPr>
            <a:normAutofit/>
          </a:bodyPr>
          <a:lstStyle/>
          <a:p>
            <a:r>
              <a:rPr lang="ru-RU" sz="3200" dirty="0" smtClean="0">
                <a:solidFill>
                  <a:schemeClr val="bg1"/>
                </a:solidFill>
                <a:latin typeface="+mn-lt"/>
              </a:rPr>
              <a:t>Выводы</a:t>
            </a:r>
            <a:endParaRPr lang="ru-RU" sz="3200" dirty="0">
              <a:solidFill>
                <a:schemeClr val="bg1"/>
              </a:solidFill>
              <a:latin typeface="+mn-lt"/>
            </a:endParaRPr>
          </a:p>
        </p:txBody>
      </p:sp>
      <p:sp>
        <p:nvSpPr>
          <p:cNvPr id="3" name="Содержимое 2"/>
          <p:cNvSpPr>
            <a:spLocks noGrp="1"/>
          </p:cNvSpPr>
          <p:nvPr>
            <p:ph idx="1"/>
          </p:nvPr>
        </p:nvSpPr>
        <p:spPr>
          <a:xfrm>
            <a:off x="395536" y="836712"/>
            <a:ext cx="8424936" cy="5805264"/>
          </a:xfrm>
        </p:spPr>
        <p:txBody>
          <a:bodyPr>
            <a:normAutofit fontScale="85000" lnSpcReduction="20000"/>
          </a:bodyPr>
          <a:lstStyle/>
          <a:p>
            <a:pPr>
              <a:buNone/>
            </a:pPr>
            <a:r>
              <a:rPr lang="ru-RU" b="1" dirty="0" smtClean="0"/>
              <a:t> </a:t>
            </a:r>
            <a:endParaRPr lang="ru-RU" dirty="0" smtClean="0"/>
          </a:p>
          <a:p>
            <a:pPr>
              <a:buNone/>
            </a:pPr>
            <a:r>
              <a:rPr lang="ru-RU" b="1" dirty="0" smtClean="0"/>
              <a:t> </a:t>
            </a:r>
            <a:endParaRPr lang="ru-RU" dirty="0" smtClean="0"/>
          </a:p>
          <a:p>
            <a:pPr lvl="0">
              <a:buNone/>
            </a:pPr>
            <a:r>
              <a:rPr lang="ru-RU" sz="3000" dirty="0" smtClean="0">
                <a:solidFill>
                  <a:schemeClr val="bg1"/>
                </a:solidFill>
              </a:rPr>
              <a:t>Я узнала, что маленькие мигающие кружочки на потолке – это пожарные извещатели, которые оберегают нас от пожара.</a:t>
            </a:r>
          </a:p>
          <a:p>
            <a:pPr lvl="0">
              <a:buNone/>
            </a:pPr>
            <a:r>
              <a:rPr lang="ru-RU" sz="3000" dirty="0" smtClean="0">
                <a:solidFill>
                  <a:schemeClr val="bg1"/>
                </a:solidFill>
              </a:rPr>
              <a:t>С помощью наглядного опыта и литературы выяснила принцип определения появления дыма и из чего состоят «маленькие помощники».</a:t>
            </a:r>
          </a:p>
          <a:p>
            <a:pPr lvl="0">
              <a:buNone/>
            </a:pPr>
            <a:r>
              <a:rPr lang="ru-RU" sz="3000" dirty="0" smtClean="0">
                <a:solidFill>
                  <a:schemeClr val="bg1"/>
                </a:solidFill>
              </a:rPr>
              <a:t>Определила, что пожарные извещатели, являются незаменимой частью  сложной  системы оповещения людей о возгорании, которая помогает сохранить целым имущество и самое главное – жизни людей.</a:t>
            </a:r>
          </a:p>
          <a:p>
            <a:pPr lvl="0">
              <a:buNone/>
            </a:pPr>
            <a:r>
              <a:rPr lang="ru-RU" sz="3000" dirty="0" smtClean="0">
                <a:solidFill>
                  <a:schemeClr val="bg1"/>
                </a:solidFill>
              </a:rPr>
              <a:t>Пожарная сигнализация – незаменимая часть безопасности в современном мире.  </a:t>
            </a:r>
          </a:p>
          <a:p>
            <a:pPr>
              <a:buNone/>
            </a:pPr>
            <a:r>
              <a:rPr lang="ru-RU" sz="3000" b="1" dirty="0" smtClean="0">
                <a:solidFill>
                  <a:schemeClr val="bg1"/>
                </a:solidFill>
              </a:rPr>
              <a:t> </a:t>
            </a:r>
            <a:endParaRPr lang="ru-RU" sz="3000" dirty="0" smtClean="0">
              <a:solidFill>
                <a:schemeClr val="bg1"/>
              </a:solidFill>
            </a:endParaRPr>
          </a:p>
          <a:p>
            <a:endParaRPr lang="ru-RU" dirty="0"/>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chemeClr val="bg1"/>
                </a:solidFill>
              </a:rPr>
              <a:t>Пословицы </a:t>
            </a:r>
            <a:endParaRPr lang="ru-RU" dirty="0">
              <a:solidFill>
                <a:schemeClr val="bg1"/>
              </a:solidFill>
            </a:endParaRPr>
          </a:p>
        </p:txBody>
      </p:sp>
      <p:sp>
        <p:nvSpPr>
          <p:cNvPr id="3" name="Содержимое 2"/>
          <p:cNvSpPr>
            <a:spLocks noGrp="1"/>
          </p:cNvSpPr>
          <p:nvPr>
            <p:ph idx="1"/>
          </p:nvPr>
        </p:nvSpPr>
        <p:spPr/>
        <p:txBody>
          <a:bodyPr>
            <a:normAutofit/>
          </a:bodyPr>
          <a:lstStyle/>
          <a:p>
            <a:pPr algn="ctr">
              <a:buNone/>
            </a:pPr>
            <a:r>
              <a:rPr lang="ru-RU" sz="4400" dirty="0" smtClean="0">
                <a:solidFill>
                  <a:schemeClr val="bg1"/>
                </a:solidFill>
              </a:rPr>
              <a:t>Искра мала, да пламень велик.</a:t>
            </a:r>
          </a:p>
          <a:p>
            <a:pPr algn="ctr">
              <a:buNone/>
            </a:pPr>
            <a:r>
              <a:rPr lang="ru-RU" sz="4400" dirty="0" smtClean="0">
                <a:solidFill>
                  <a:schemeClr val="bg1"/>
                </a:solidFill>
              </a:rPr>
              <a:t> </a:t>
            </a:r>
          </a:p>
          <a:p>
            <a:pPr algn="ctr">
              <a:buNone/>
            </a:pPr>
            <a:r>
              <a:rPr lang="ru-RU" sz="4400" dirty="0" smtClean="0">
                <a:solidFill>
                  <a:schemeClr val="bg1"/>
                </a:solidFill>
              </a:rPr>
              <a:t>Дыма без огня не бывает.</a:t>
            </a:r>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Список литературы:</a:t>
            </a:r>
            <a:br>
              <a:rPr lang="ru-RU" dirty="0" smtClean="0"/>
            </a:br>
            <a:endParaRPr lang="ru-RU" dirty="0"/>
          </a:p>
        </p:txBody>
      </p:sp>
      <p:sp>
        <p:nvSpPr>
          <p:cNvPr id="3" name="Содержимое 2"/>
          <p:cNvSpPr>
            <a:spLocks noGrp="1"/>
          </p:cNvSpPr>
          <p:nvPr>
            <p:ph idx="1"/>
          </p:nvPr>
        </p:nvSpPr>
        <p:spPr/>
        <p:txBody>
          <a:bodyPr/>
          <a:lstStyle/>
          <a:p>
            <a:pPr>
              <a:buNone/>
            </a:pPr>
            <a:r>
              <a:rPr lang="ru-RU" dirty="0" smtClean="0"/>
              <a:t>1. </a:t>
            </a:r>
            <a:r>
              <a:rPr lang="ru-RU" i="1" dirty="0" smtClean="0"/>
              <a:t>Шаровар Ф.И.</a:t>
            </a:r>
            <a:r>
              <a:rPr lang="ru-RU" dirty="0" smtClean="0"/>
              <a:t> Устройства и системы пожарной сигнализации. — М.: </a:t>
            </a:r>
            <a:r>
              <a:rPr lang="ru-RU" u="sng" dirty="0" err="1" smtClean="0">
                <a:hlinkClick r:id="rId3" tooltip="Стройиздат"/>
              </a:rPr>
              <a:t>Стройиздат</a:t>
            </a:r>
            <a:r>
              <a:rPr lang="ru-RU" dirty="0" smtClean="0"/>
              <a:t>, 1979. — С. 7.</a:t>
            </a:r>
          </a:p>
          <a:p>
            <a:pPr>
              <a:buNone/>
            </a:pPr>
            <a:endParaRPr lang="ru-RU" dirty="0" smtClean="0"/>
          </a:p>
          <a:p>
            <a:pPr>
              <a:buNone/>
            </a:pPr>
            <a:r>
              <a:rPr lang="ru-RU" dirty="0" smtClean="0"/>
              <a:t>2. Сверчков Ю. М. Организация </a:t>
            </a:r>
            <a:r>
              <a:rPr lang="ru-RU" dirty="0" err="1" smtClean="0"/>
              <a:t>газодымозащитной</a:t>
            </a:r>
            <a:r>
              <a:rPr lang="ru-RU" dirty="0" smtClean="0"/>
              <a:t> службы на пожарах: Учебное пособие. — </a:t>
            </a:r>
            <a:r>
              <a:rPr lang="ru-RU" dirty="0" err="1" smtClean="0"/>
              <a:t>М.:Академия</a:t>
            </a:r>
            <a:r>
              <a:rPr lang="ru-RU" dirty="0" smtClean="0"/>
              <a:t> ГПС МЧС России, 2005. — 80 с.</a:t>
            </a:r>
          </a:p>
          <a:p>
            <a:pPr>
              <a:buNone/>
            </a:pPr>
            <a:endParaRPr lang="ru-RU" dirty="0" smtClean="0"/>
          </a:p>
          <a:p>
            <a:pPr>
              <a:buNone/>
            </a:pPr>
            <a:endParaRPr lang="ru-RU" dirty="0"/>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rPr>
              <a:t>Интернет-ресурсы:</a:t>
            </a:r>
            <a:br>
              <a:rPr lang="ru-RU" dirty="0" smtClean="0">
                <a:solidFill>
                  <a:schemeClr val="accent6">
                    <a:lumMod val="50000"/>
                  </a:schemeClr>
                </a:solidFill>
              </a:rPr>
            </a:br>
            <a:endParaRPr lang="ru-RU" dirty="0">
              <a:solidFill>
                <a:schemeClr val="accent6">
                  <a:lumMod val="50000"/>
                </a:schemeClr>
              </a:solidFill>
            </a:endParaRPr>
          </a:p>
        </p:txBody>
      </p:sp>
      <p:sp>
        <p:nvSpPr>
          <p:cNvPr id="3" name="Содержимое 2"/>
          <p:cNvSpPr>
            <a:spLocks noGrp="1"/>
          </p:cNvSpPr>
          <p:nvPr>
            <p:ph idx="1"/>
          </p:nvPr>
        </p:nvSpPr>
        <p:spPr/>
        <p:txBody>
          <a:bodyPr>
            <a:normAutofit/>
          </a:bodyPr>
          <a:lstStyle/>
          <a:p>
            <a:pPr lvl="0">
              <a:buNone/>
            </a:pPr>
            <a:r>
              <a:rPr lang="ru-RU" sz="2400" u="sng" dirty="0" smtClean="0">
                <a:solidFill>
                  <a:schemeClr val="bg1"/>
                </a:solidFill>
                <a:hlinkClick r:id="rId3"/>
              </a:rPr>
              <a:t>http://www.mchs.gov.ru/</a:t>
            </a:r>
            <a:r>
              <a:rPr lang="ru-RU" sz="2400" dirty="0" smtClean="0">
                <a:solidFill>
                  <a:schemeClr val="bg1"/>
                </a:solidFill>
              </a:rPr>
              <a:t> - Официальный сайт МЧС России.</a:t>
            </a:r>
          </a:p>
          <a:p>
            <a:pPr lvl="0">
              <a:buNone/>
            </a:pPr>
            <a:endParaRPr lang="ru-RU" sz="2400" dirty="0" smtClean="0">
              <a:solidFill>
                <a:schemeClr val="bg1"/>
              </a:solidFill>
            </a:endParaRPr>
          </a:p>
          <a:p>
            <a:pPr lvl="0">
              <a:buNone/>
            </a:pPr>
            <a:r>
              <a:rPr lang="ru-RU" sz="2400" u="sng" dirty="0" smtClean="0">
                <a:solidFill>
                  <a:schemeClr val="bg1"/>
                </a:solidFill>
                <a:hlinkClick r:id="rId4"/>
              </a:rPr>
              <a:t>http://ru.wikipedia.org/</a:t>
            </a:r>
            <a:r>
              <a:rPr lang="ru-RU" sz="2400" dirty="0" smtClean="0">
                <a:solidFill>
                  <a:schemeClr val="bg1"/>
                </a:solidFill>
              </a:rPr>
              <a:t>  - Свободная энциклопедия.</a:t>
            </a:r>
          </a:p>
          <a:p>
            <a:pPr lvl="0">
              <a:buNone/>
            </a:pPr>
            <a:endParaRPr lang="ru-RU" sz="2400" dirty="0" smtClean="0">
              <a:solidFill>
                <a:schemeClr val="bg1"/>
              </a:solidFill>
            </a:endParaRPr>
          </a:p>
          <a:p>
            <a:pPr lvl="0">
              <a:buNone/>
            </a:pPr>
            <a:r>
              <a:rPr lang="ru-RU" sz="2400" u="sng" dirty="0" smtClean="0">
                <a:solidFill>
                  <a:schemeClr val="bg1"/>
                </a:solidFill>
                <a:hlinkClick r:id="rId5"/>
              </a:rPr>
              <a:t>http://www.systemsensor.ru</a:t>
            </a:r>
            <a:r>
              <a:rPr lang="ru-RU" sz="2400" dirty="0" smtClean="0">
                <a:solidFill>
                  <a:schemeClr val="bg1"/>
                </a:solidFill>
              </a:rPr>
              <a:t>  - Фотографии и принцип работы извещателей.</a:t>
            </a:r>
          </a:p>
          <a:p>
            <a:pPr lvl="0">
              <a:buNone/>
            </a:pPr>
            <a:r>
              <a:rPr lang="ru-RU" sz="2400" u="sng" dirty="0" smtClean="0">
                <a:solidFill>
                  <a:schemeClr val="bg1"/>
                </a:solidFill>
                <a:hlinkClick r:id="rId6"/>
              </a:rPr>
              <a:t>http://www.ru.all.biz/izveshchateli-pozharnye-bgg1057058</a:t>
            </a:r>
            <a:r>
              <a:rPr lang="ru-RU" sz="2400" dirty="0" smtClean="0">
                <a:solidFill>
                  <a:schemeClr val="bg1"/>
                </a:solidFill>
              </a:rPr>
              <a:t> - фотографии.</a:t>
            </a:r>
          </a:p>
          <a:p>
            <a:pPr lvl="0">
              <a:buNone/>
            </a:pPr>
            <a:r>
              <a:rPr lang="ru-RU" sz="2400" u="sng" dirty="0" smtClean="0">
                <a:solidFill>
                  <a:schemeClr val="bg1"/>
                </a:solidFill>
                <a:hlinkClick r:id="rId7"/>
              </a:rPr>
              <a:t>http://forchel.ru/90-poslovicy-po-pozharnojj-bezopasnosti.html</a:t>
            </a:r>
            <a:r>
              <a:rPr lang="ru-RU" sz="2400" dirty="0" smtClean="0">
                <a:solidFill>
                  <a:schemeClr val="bg1"/>
                </a:solidFill>
              </a:rPr>
              <a:t> - пословицы и поговорки.</a:t>
            </a:r>
          </a:p>
          <a:p>
            <a:endParaRPr lang="ru-RU" sz="2400" dirty="0">
              <a:solidFill>
                <a:schemeClr val="bg1"/>
              </a:solidFill>
            </a:endParaRPr>
          </a:p>
        </p:txBody>
      </p:sp>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4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dirty="0" smtClean="0"/>
              <a:t>Спасибо за внимание!</a:t>
            </a:r>
            <a:endParaRPr lang="ru-RU" dirty="0"/>
          </a:p>
        </p:txBody>
      </p:sp>
      <p:pic>
        <p:nvPicPr>
          <p:cNvPr id="4" name="Содержимое 3" descr="dfgdf.jpg"/>
          <p:cNvPicPr>
            <a:picLocks noGrp="1" noChangeAspect="1"/>
          </p:cNvPicPr>
          <p:nvPr>
            <p:ph idx="1"/>
          </p:nvPr>
        </p:nvPicPr>
        <p:blipFill>
          <a:blip r:embed="rId3" cstate="print"/>
          <a:stretch>
            <a:fillRect/>
          </a:stretch>
        </p:blipFill>
        <p:spPr>
          <a:xfrm>
            <a:off x="2123728" y="881336"/>
            <a:ext cx="5161663" cy="5976664"/>
          </a:xfrm>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44000" b="-4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196752"/>
            <a:ext cx="8229600" cy="1872208"/>
          </a:xfrm>
        </p:spPr>
        <p:txBody>
          <a:bodyPr>
            <a:normAutofit fontScale="92500" lnSpcReduction="20000"/>
          </a:bodyPr>
          <a:lstStyle/>
          <a:p>
            <a:endParaRPr lang="ru-RU" dirty="0" smtClean="0"/>
          </a:p>
          <a:p>
            <a:pPr algn="ctr">
              <a:buNone/>
            </a:pPr>
            <a:r>
              <a:rPr lang="ru-RU" sz="4800" dirty="0" smtClean="0">
                <a:solidFill>
                  <a:schemeClr val="bg1">
                    <a:lumMod val="95000"/>
                    <a:lumOff val="5000"/>
                  </a:schemeClr>
                </a:solidFill>
              </a:rPr>
              <a:t>Объект исследования -</a:t>
            </a:r>
          </a:p>
          <a:p>
            <a:pPr algn="ctr">
              <a:buNone/>
            </a:pPr>
            <a:r>
              <a:rPr lang="ru-RU" sz="4800" dirty="0" smtClean="0">
                <a:solidFill>
                  <a:schemeClr val="bg1">
                    <a:lumMod val="95000"/>
                    <a:lumOff val="5000"/>
                  </a:schemeClr>
                </a:solidFill>
              </a:rPr>
              <a:t>Пожарный извещатель.</a:t>
            </a:r>
            <a:endParaRPr lang="ru-RU" sz="4800" dirty="0">
              <a:solidFill>
                <a:schemeClr val="bg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229600" cy="4709160"/>
          </a:xfrm>
        </p:spPr>
        <p:txBody>
          <a:bodyPr>
            <a:normAutofit fontScale="25000" lnSpcReduction="20000"/>
          </a:bodyPr>
          <a:lstStyle/>
          <a:p>
            <a:pPr algn="ctr">
              <a:buNone/>
            </a:pPr>
            <a:r>
              <a:rPr lang="ru-RU" sz="14400" b="1" dirty="0" smtClean="0">
                <a:solidFill>
                  <a:schemeClr val="bg1">
                    <a:lumMod val="95000"/>
                    <a:lumOff val="5000"/>
                  </a:schemeClr>
                </a:solidFill>
              </a:rPr>
              <a:t>Гипотеза исследования:</a:t>
            </a:r>
            <a:endParaRPr lang="ru-RU" sz="14400" dirty="0" smtClean="0">
              <a:solidFill>
                <a:schemeClr val="bg1">
                  <a:lumMod val="95000"/>
                  <a:lumOff val="5000"/>
                </a:schemeClr>
              </a:solidFill>
            </a:endParaRPr>
          </a:p>
          <a:p>
            <a:pPr algn="ctr">
              <a:buNone/>
            </a:pPr>
            <a:endParaRPr lang="ru-RU" sz="13500" b="1" dirty="0" smtClean="0">
              <a:solidFill>
                <a:schemeClr val="bg1">
                  <a:lumMod val="95000"/>
                  <a:lumOff val="5000"/>
                </a:schemeClr>
              </a:solidFill>
            </a:endParaRPr>
          </a:p>
          <a:p>
            <a:pPr algn="ctr">
              <a:buNone/>
            </a:pPr>
            <a:endParaRPr lang="ru-RU" sz="13500" b="1" dirty="0" smtClean="0">
              <a:solidFill>
                <a:schemeClr val="bg1">
                  <a:lumMod val="95000"/>
                  <a:lumOff val="5000"/>
                </a:schemeClr>
              </a:solidFill>
            </a:endParaRPr>
          </a:p>
          <a:p>
            <a:pPr algn="ctr">
              <a:buNone/>
            </a:pPr>
            <a:r>
              <a:rPr lang="ru-RU" sz="13500" b="1" dirty="0" smtClean="0">
                <a:solidFill>
                  <a:schemeClr val="bg1">
                    <a:lumMod val="95000"/>
                    <a:lumOff val="5000"/>
                  </a:schemeClr>
                </a:solidFill>
              </a:rPr>
              <a:t> </a:t>
            </a:r>
            <a:endParaRPr lang="ru-RU" sz="13500" dirty="0" smtClean="0">
              <a:solidFill>
                <a:schemeClr val="bg1">
                  <a:lumMod val="95000"/>
                  <a:lumOff val="5000"/>
                </a:schemeClr>
              </a:solidFill>
            </a:endParaRPr>
          </a:p>
          <a:p>
            <a:pPr algn="ctr">
              <a:buNone/>
            </a:pPr>
            <a:r>
              <a:rPr lang="ru-RU" sz="14400" dirty="0" smtClean="0">
                <a:solidFill>
                  <a:schemeClr val="bg1">
                    <a:lumMod val="95000"/>
                    <a:lumOff val="5000"/>
                  </a:schemeClr>
                </a:solidFill>
              </a:rPr>
              <a:t>- Как «маленькие помощники» узнают о появлении пожара? У них есть   органы чувств?</a:t>
            </a:r>
          </a:p>
          <a:p>
            <a:pPr algn="ctr">
              <a:buNone/>
            </a:pPr>
            <a:r>
              <a:rPr lang="ru-RU" sz="14400" dirty="0" smtClean="0">
                <a:solidFill>
                  <a:schemeClr val="bg1">
                    <a:lumMod val="95000"/>
                    <a:lumOff val="5000"/>
                  </a:schemeClr>
                </a:solidFill>
              </a:rPr>
              <a:t> </a:t>
            </a:r>
          </a:p>
          <a:p>
            <a:pPr algn="ctr">
              <a:buNone/>
            </a:pPr>
            <a:r>
              <a:rPr lang="ru-RU" sz="13500" dirty="0" smtClean="0"/>
              <a:t> </a:t>
            </a:r>
          </a:p>
          <a:p>
            <a:endParaRPr lang="ru-RU"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Данные МЧС России</a:t>
            </a:r>
            <a:endParaRPr lang="ru-RU" dirty="0"/>
          </a:p>
        </p:txBody>
      </p:sp>
      <p:graphicFrame>
        <p:nvGraphicFramePr>
          <p:cNvPr id="5" name="Содержимое 4"/>
          <p:cNvGraphicFramePr>
            <a:graphicFrameLocks noGrp="1"/>
          </p:cNvGraphicFramePr>
          <p:nvPr>
            <p:ph idx="1"/>
          </p:nvPr>
        </p:nvGraphicFramePr>
        <p:xfrm>
          <a:off x="467544" y="1268760"/>
          <a:ext cx="8229600" cy="47085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06090"/>
          </a:xfrm>
        </p:spPr>
        <p:txBody>
          <a:bodyPr>
            <a:normAutofit fontScale="90000"/>
          </a:bodyPr>
          <a:lstStyle/>
          <a:p>
            <a:r>
              <a:rPr lang="ru-RU" dirty="0" smtClean="0"/>
              <a:t>Маленькие помощники кто они?</a:t>
            </a:r>
            <a:endParaRPr lang="ru-RU" dirty="0"/>
          </a:p>
        </p:txBody>
      </p:sp>
      <p:pic>
        <p:nvPicPr>
          <p:cNvPr id="4" name="Содержимое 3" descr="dfgdfgdfgdf.jpg"/>
          <p:cNvPicPr>
            <a:picLocks noGrp="1" noChangeAspect="1"/>
          </p:cNvPicPr>
          <p:nvPr>
            <p:ph idx="1"/>
          </p:nvPr>
        </p:nvPicPr>
        <p:blipFill>
          <a:blip r:embed="rId2" cstate="print"/>
          <a:stretch>
            <a:fillRect/>
          </a:stretch>
        </p:blipFill>
        <p:spPr>
          <a:xfrm>
            <a:off x="467544" y="1052736"/>
            <a:ext cx="3816424" cy="2847639"/>
          </a:xfrm>
        </p:spPr>
      </p:pic>
      <p:pic>
        <p:nvPicPr>
          <p:cNvPr id="5" name="Рисунок 4" descr="dfggdgfd.jpg"/>
          <p:cNvPicPr>
            <a:picLocks noChangeAspect="1"/>
          </p:cNvPicPr>
          <p:nvPr/>
        </p:nvPicPr>
        <p:blipFill>
          <a:blip r:embed="rId3" cstate="print"/>
          <a:stretch>
            <a:fillRect/>
          </a:stretch>
        </p:blipFill>
        <p:spPr>
          <a:xfrm>
            <a:off x="467544" y="3999365"/>
            <a:ext cx="3816424" cy="2858635"/>
          </a:xfrm>
          <a:prstGeom prst="rect">
            <a:avLst/>
          </a:prstGeom>
        </p:spPr>
      </p:pic>
      <p:pic>
        <p:nvPicPr>
          <p:cNvPr id="6" name="Рисунок 5" descr="dgfhdgfhd.jpg"/>
          <p:cNvPicPr>
            <a:picLocks noChangeAspect="1"/>
          </p:cNvPicPr>
          <p:nvPr/>
        </p:nvPicPr>
        <p:blipFill>
          <a:blip r:embed="rId4" cstate="print"/>
          <a:stretch>
            <a:fillRect/>
          </a:stretch>
        </p:blipFill>
        <p:spPr>
          <a:xfrm>
            <a:off x="4644008" y="1052736"/>
            <a:ext cx="3960439" cy="2840867"/>
          </a:xfrm>
          <a:prstGeom prst="rect">
            <a:avLst/>
          </a:prstGeom>
        </p:spPr>
      </p:pic>
      <p:pic>
        <p:nvPicPr>
          <p:cNvPr id="7" name="Рисунок 6" descr="dsfgsfgssfd.jpg"/>
          <p:cNvPicPr>
            <a:picLocks noChangeAspect="1"/>
          </p:cNvPicPr>
          <p:nvPr/>
        </p:nvPicPr>
        <p:blipFill>
          <a:blip r:embed="rId5" cstate="print"/>
          <a:stretch>
            <a:fillRect/>
          </a:stretch>
        </p:blipFill>
        <p:spPr>
          <a:xfrm>
            <a:off x="4644008" y="4005065"/>
            <a:ext cx="3928385" cy="2852935"/>
          </a:xfrm>
          <a:prstGeom prst="rect">
            <a:avLst/>
          </a:prstGeom>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alpha val="6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Сначала я  провела опрос в классе среди ребят. </a:t>
            </a:r>
            <a:endParaRPr lang="ru-RU" dirty="0"/>
          </a:p>
        </p:txBody>
      </p:sp>
      <p:pic>
        <p:nvPicPr>
          <p:cNvPr id="7" name="Содержимое 6" descr="IMG_0007.JPG"/>
          <p:cNvPicPr>
            <a:picLocks noGrp="1" noChangeAspect="1"/>
          </p:cNvPicPr>
          <p:nvPr>
            <p:ph sz="half" idx="1"/>
          </p:nvPr>
        </p:nvPicPr>
        <p:blipFill>
          <a:blip r:embed="rId2" cstate="print"/>
          <a:stretch>
            <a:fillRect/>
          </a:stretch>
        </p:blipFill>
        <p:spPr>
          <a:xfrm>
            <a:off x="457200" y="2348706"/>
            <a:ext cx="4038600" cy="3028950"/>
          </a:xfrm>
        </p:spPr>
      </p:pic>
      <p:pic>
        <p:nvPicPr>
          <p:cNvPr id="8" name="Содержимое 7" descr="IMG_0010.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8" name="Содержимое 7" descr="IMG_0021.JPG"/>
          <p:cNvPicPr>
            <a:picLocks noGrp="1" noChangeAspect="1"/>
          </p:cNvPicPr>
          <p:nvPr>
            <p:ph sz="half" idx="2"/>
          </p:nvPr>
        </p:nvPicPr>
        <p:blipFill>
          <a:blip r:embed="rId2" cstate="print"/>
          <a:stretch>
            <a:fillRect/>
          </a:stretch>
        </p:blipFill>
        <p:spPr>
          <a:xfrm>
            <a:off x="179512" y="3501008"/>
            <a:ext cx="4063952" cy="3047964"/>
          </a:xfrm>
        </p:spPr>
      </p:pic>
      <p:pic>
        <p:nvPicPr>
          <p:cNvPr id="7" name="Содержимое 6" descr="IMG_0025.JPG"/>
          <p:cNvPicPr>
            <a:picLocks noGrp="1" noChangeAspect="1"/>
          </p:cNvPicPr>
          <p:nvPr>
            <p:ph sz="half" idx="1"/>
          </p:nvPr>
        </p:nvPicPr>
        <p:blipFill>
          <a:blip r:embed="rId3" cstate="print"/>
          <a:stretch>
            <a:fillRect/>
          </a:stretch>
        </p:blipFill>
        <p:spPr>
          <a:xfrm>
            <a:off x="179512" y="332656"/>
            <a:ext cx="4038600" cy="3028950"/>
          </a:xfrm>
        </p:spPr>
      </p:pic>
      <p:sp>
        <p:nvSpPr>
          <p:cNvPr id="9" name="Заголовок 1"/>
          <p:cNvSpPr>
            <a:spLocks noGrp="1"/>
          </p:cNvSpPr>
          <p:nvPr>
            <p:ph type="title"/>
          </p:nvPr>
        </p:nvSpPr>
        <p:spPr>
          <a:xfrm>
            <a:off x="4499992" y="332656"/>
            <a:ext cx="4474840" cy="6250706"/>
          </a:xfrm>
        </p:spPr>
        <p:txBody>
          <a:bodyPr/>
          <a:lstStyle/>
          <a:p>
            <a:endParaRPr lang="ru-RU" dirty="0"/>
          </a:p>
        </p:txBody>
      </p:sp>
      <p:pic>
        <p:nvPicPr>
          <p:cNvPr id="10" name="Рисунок 9" descr="IMG_0020.JPG"/>
          <p:cNvPicPr>
            <a:picLocks noChangeAspect="1"/>
          </p:cNvPicPr>
          <p:nvPr/>
        </p:nvPicPr>
        <p:blipFill>
          <a:blip r:embed="rId4" cstate="print"/>
          <a:stretch>
            <a:fillRect/>
          </a:stretch>
        </p:blipFill>
        <p:spPr>
          <a:xfrm>
            <a:off x="4283968" y="332656"/>
            <a:ext cx="4698522" cy="6264696"/>
          </a:xfrm>
          <a:prstGeom prst="rect">
            <a:avLst/>
          </a:prstGeom>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43608" y="1700808"/>
          <a:ext cx="748883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Заголовок 1"/>
          <p:cNvSpPr>
            <a:spLocks noGrp="1"/>
          </p:cNvSpPr>
          <p:nvPr>
            <p:ph type="title"/>
          </p:nvPr>
        </p:nvSpPr>
        <p:spPr>
          <a:xfrm>
            <a:off x="457200" y="274638"/>
            <a:ext cx="8229600" cy="1143000"/>
          </a:xfrm>
        </p:spPr>
        <p:txBody>
          <a:bodyPr>
            <a:normAutofit fontScale="90000"/>
          </a:bodyPr>
          <a:lstStyle/>
          <a:p>
            <a:pPr>
              <a:defRPr sz="1800" b="1" i="0" u="none" strike="noStrike" kern="1200" baseline="0">
                <a:solidFill>
                  <a:prstClr val="white"/>
                </a:solidFill>
                <a:latin typeface="+mn-lt"/>
                <a:ea typeface="+mn-ea"/>
                <a:cs typeface="+mn-cs"/>
              </a:defRPr>
            </a:pPr>
            <a:r>
              <a:rPr lang="ru-RU" sz="4400" dirty="0" smtClean="0">
                <a:solidFill>
                  <a:prstClr val="white"/>
                </a:solidFill>
              </a:rPr>
              <a:t>Результат опроса друзей и одноклассников</a:t>
            </a:r>
            <a:endParaRPr lang="ru-RU" sz="4400" dirty="0">
              <a:solidFill>
                <a:prstClr val="white"/>
              </a:solidFill>
            </a:endParaRPr>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635</TotalTime>
  <Words>505</Words>
  <Application>Microsoft Office PowerPoint</Application>
  <PresentationFormat>Экран (4:3)</PresentationFormat>
  <Paragraphs>88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Научно-исследовательская работа Тема: «нет дыма без огня» </vt:lpstr>
      <vt:lpstr>Презентация PowerPoint</vt:lpstr>
      <vt:lpstr>Презентация PowerPoint</vt:lpstr>
      <vt:lpstr>Презентация PowerPoint</vt:lpstr>
      <vt:lpstr>Данные МЧС России</vt:lpstr>
      <vt:lpstr>Маленькие помощники кто они?</vt:lpstr>
      <vt:lpstr>Сначала я  провела опрос в классе среди ребят. </vt:lpstr>
      <vt:lpstr>Презентация PowerPoint</vt:lpstr>
      <vt:lpstr>Результат опроса друзей и одноклассников</vt:lpstr>
      <vt:lpstr>А это я с дедушкой, он 20 лет прослужил в пожарной части </vt:lpstr>
      <vt:lpstr>Этот «маленький помощник» называется Пожарный извещатель. Который при появлении дыма в считанные секунды предупреждает людей о возникновении пожара и одновременно дает сигнал в пожарную часть о помощи. </vt:lpstr>
      <vt:lpstr>Как работают «маленькие помощники»?</vt:lpstr>
      <vt:lpstr>Дым проникает внутрь извещателя примерно так, как показано на картинке. </vt:lpstr>
      <vt:lpstr>Дым проникает внутрь пожарного извещателя, после чего сложная вычислительная техника распознает его. </vt:lpstr>
      <vt:lpstr>Дома с Папой мы разобрали извещатель. Оказывается, что внутри корпуса есть маленькая камера, в которой расположено два крошечных  глазика-кристаллика. Один из которых непрерывно отправляет другому не заметное для глаз человека излучение.</vt:lpstr>
      <vt:lpstr>И вот как только между кристалликами появляется дым, плата-мозг извещателя  дает сигнал о тревоге. </vt:lpstr>
      <vt:lpstr>Как они предупреждают людей о возникновении пожара?</vt:lpstr>
      <vt:lpstr>Принцип работы всей системы: 1.Извещатель обнаружил возгорание в одном из помещений. 2.На контрольный прибор поступает сигнал от извещателя. 3.Оповещатели предупреждают людей об опасности и просят покинуть  здание. 4.Контрольный прибор передаёт сигнал тревоги в пожарную часть. </vt:lpstr>
      <vt:lpstr>Место «маленьких помощников» в современном мире.</vt:lpstr>
      <vt:lpstr>Пожарная сигнализация – это главный элемент в системе безопасности  любого строения, будь то школа, детский сад, жилой дом, больница, большой торговый комплекс, завод или небольшое предприятие. Это нужно для того, чтобы обезопасить наш мир от одной из самых древних и завораживающих явлений – от огня!   </vt:lpstr>
      <vt:lpstr>Выводы</vt:lpstr>
      <vt:lpstr>Пословицы </vt:lpstr>
      <vt:lpstr>Список литературы: </vt:lpstr>
      <vt:lpstr>Интернет-ресурсы: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Миха</dc:creator>
  <cp:lastModifiedBy>Общий</cp:lastModifiedBy>
  <cp:revision>98</cp:revision>
  <dcterms:created xsi:type="dcterms:W3CDTF">2012-11-26T18:03:50Z</dcterms:created>
  <dcterms:modified xsi:type="dcterms:W3CDTF">2014-05-25T20:28:59Z</dcterms:modified>
</cp:coreProperties>
</file>