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B2B5C-6037-4F5D-9CE0-2E324096D3A3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EF052-7C9D-4D17-B563-B054910487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73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EF052-7C9D-4D17-B563-B0549104873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39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0" y="0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2815" y="1379665"/>
            <a:ext cx="54726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bg1"/>
                </a:solidFill>
                <a:latin typeface="Comic Sans MS" pitchFamily="66" charset="0"/>
              </a:rPr>
              <a:t>Тема исследования:</a:t>
            </a:r>
          </a:p>
          <a:p>
            <a:pPr algn="ctr"/>
            <a:r>
              <a:rPr lang="ru-RU" sz="4800" b="1" i="1" dirty="0" smtClean="0">
                <a:solidFill>
                  <a:schemeClr val="bg1"/>
                </a:solidFill>
                <a:latin typeface="Comic Sans MS" pitchFamily="66" charset="0"/>
              </a:rPr>
              <a:t>Северное </a:t>
            </a:r>
          </a:p>
          <a:p>
            <a:pPr algn="ctr"/>
            <a:r>
              <a:rPr lang="ru-RU" sz="4800" b="1" i="1" dirty="0" smtClean="0">
                <a:solidFill>
                  <a:schemeClr val="bg1"/>
                </a:solidFill>
                <a:latin typeface="Comic Sans MS" pitchFamily="66" charset="0"/>
              </a:rPr>
              <a:t>сияние</a:t>
            </a:r>
            <a:endParaRPr lang="ru-RU" sz="48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6715140" y="214290"/>
            <a:ext cx="1193976" cy="830126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642910" y="357166"/>
            <a:ext cx="1203328" cy="834377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7143768" y="2000240"/>
            <a:ext cx="1010908" cy="829857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1500166" y="3571876"/>
            <a:ext cx="720080" cy="648072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5-конечная звезда 9"/>
          <p:cNvSpPr/>
          <p:nvPr/>
        </p:nvSpPr>
        <p:spPr>
          <a:xfrm>
            <a:off x="6929454" y="3357562"/>
            <a:ext cx="720080" cy="648072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5-конечная звезда 12"/>
          <p:cNvSpPr/>
          <p:nvPr/>
        </p:nvSpPr>
        <p:spPr>
          <a:xfrm>
            <a:off x="857224" y="2071678"/>
            <a:ext cx="1010908" cy="829857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5-конечная звезда 13"/>
          <p:cNvSpPr/>
          <p:nvPr/>
        </p:nvSpPr>
        <p:spPr>
          <a:xfrm>
            <a:off x="3643306" y="0"/>
            <a:ext cx="1373113" cy="1080120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5-конечная звезда 15"/>
          <p:cNvSpPr/>
          <p:nvPr/>
        </p:nvSpPr>
        <p:spPr>
          <a:xfrm>
            <a:off x="7305422" y="5631904"/>
            <a:ext cx="369365" cy="369365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5-конечная звезда 17"/>
          <p:cNvSpPr/>
          <p:nvPr/>
        </p:nvSpPr>
        <p:spPr>
          <a:xfrm>
            <a:off x="6294515" y="4736490"/>
            <a:ext cx="582245" cy="512751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5-конечная звезда 18"/>
          <p:cNvSpPr/>
          <p:nvPr/>
        </p:nvSpPr>
        <p:spPr>
          <a:xfrm>
            <a:off x="5857884" y="3786190"/>
            <a:ext cx="654516" cy="654516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5-конечная звезда 19"/>
          <p:cNvSpPr/>
          <p:nvPr/>
        </p:nvSpPr>
        <p:spPr>
          <a:xfrm>
            <a:off x="2714612" y="3714752"/>
            <a:ext cx="654516" cy="654516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5-конечная звезда 20"/>
          <p:cNvSpPr/>
          <p:nvPr/>
        </p:nvSpPr>
        <p:spPr>
          <a:xfrm>
            <a:off x="2379731" y="4736490"/>
            <a:ext cx="582245" cy="512751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5-конечная звезда 21"/>
          <p:cNvSpPr/>
          <p:nvPr/>
        </p:nvSpPr>
        <p:spPr>
          <a:xfrm>
            <a:off x="1581703" y="5750988"/>
            <a:ext cx="369365" cy="369365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57283" y="4508519"/>
            <a:ext cx="3023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Работа 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Ученицы 3 класса «Б»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МАОУ Лицей № 62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г. Саратова 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Мигуновой </a:t>
            </a:r>
            <a:r>
              <a:rPr lang="ru-RU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Арины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Руководитель</a:t>
            </a:r>
            <a:r>
              <a:rPr lang="ru-RU" sz="2000" b="1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: </a:t>
            </a:r>
          </a:p>
          <a:p>
            <a:pPr algn="ctr"/>
            <a:r>
              <a:rPr lang="ru-RU" sz="2000" b="1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Зотова М.В.</a:t>
            </a:r>
            <a:endParaRPr lang="ru-RU" sz="2000" b="1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1030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аня\Desktop\Zuma\i (2)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0" y="-1"/>
            <a:ext cx="9144000" cy="685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63649"/>
              </p:ext>
            </p:extLst>
          </p:nvPr>
        </p:nvGraphicFramePr>
        <p:xfrm>
          <a:off x="395536" y="692696"/>
          <a:ext cx="8376593" cy="55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878"/>
                <a:gridCol w="4765517"/>
                <a:gridCol w="2792198"/>
              </a:tblGrid>
              <a:tr h="1242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</a:rPr>
                        <a:t>вопр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анкеты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Вопросы   анкеты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Результат анкетирования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15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Знаете ли вы, ещё названия «Северного сияния»?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Большая часть опрошенных не знают других названий     северного сияния.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не знают – 8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знают – 2 чел.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41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Как вы думаете, какие условия нужны для возникновения «Северного сияния»?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данный вопрос ответили так:  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низкая температура – 4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темнота – 2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воздух солнце – 1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небо – 1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затрудняются ответить – 2 чел.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94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Хочешь ли ты увидеть северное сияние?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Северное сияние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хотят увидеть – 7чел.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не хотят – 2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-затрудняются – 1 чел.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2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0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Вывод: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Дети в возрасте 8-10 лет знают, что «Северное сияние» это явление природы, как оно выглядит. Но что нужно для того чтобы оно происходило и где оно бывает знают всего 8% опрашиваемых. Отсюда можно сделать вывод, что дети знают это явление только поверхностно (что такое бывает, как выглядит и как называется).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9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0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186" y="20187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i="1" dirty="0" smtClean="0">
                <a:solidFill>
                  <a:schemeClr val="bg1"/>
                </a:solidFill>
              </a:rPr>
              <a:t>Спасибо за внимание!</a:t>
            </a:r>
          </a:p>
          <a:p>
            <a:endParaRPr lang="ru-RU" sz="100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64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01ё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0" y="-4358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5762" y="223727"/>
            <a:ext cx="91497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i="1" dirty="0" smtClean="0">
                <a:solidFill>
                  <a:schemeClr val="bg1"/>
                </a:solidFill>
              </a:rPr>
              <a:t>Цель исследования</a:t>
            </a:r>
            <a:r>
              <a:rPr lang="ru-RU" sz="3200" dirty="0" smtClean="0">
                <a:solidFill>
                  <a:schemeClr val="bg1"/>
                </a:solidFill>
              </a:rPr>
              <a:t>: </a:t>
            </a:r>
          </a:p>
          <a:p>
            <a:pPr algn="just"/>
            <a:r>
              <a:rPr lang="ru-RU" sz="3200" i="1" dirty="0" smtClean="0">
                <a:solidFill>
                  <a:schemeClr val="bg1"/>
                </a:solidFill>
              </a:rPr>
              <a:t>- Изучить природное явление «Северное сияние»</a:t>
            </a:r>
          </a:p>
          <a:p>
            <a:pPr algn="just"/>
            <a:r>
              <a:rPr lang="ru-RU" sz="3200" i="1" dirty="0" smtClean="0">
                <a:solidFill>
                  <a:schemeClr val="bg1"/>
                </a:solidFill>
              </a:rPr>
              <a:t>- Узнать, насколько дети в возрасте 8-10 лет знакомы с природным явлением «Северное сияние», провести анкетирование.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8" y="2852936"/>
            <a:ext cx="7818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>
              <a:solidFill>
                <a:schemeClr val="bg1"/>
              </a:solidFill>
            </a:endParaRPr>
          </a:p>
        </p:txBody>
      </p:sp>
      <p:pic>
        <p:nvPicPr>
          <p:cNvPr id="8" name="Picture 4" descr="http://im2-tub-ru.yandex.net/i?id=144067909-13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2857496"/>
            <a:ext cx="8215370" cy="37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866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-4358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-435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chemeClr val="bg1"/>
                </a:solidFill>
              </a:rPr>
              <a:t>Северное сияние - </a:t>
            </a:r>
            <a:r>
              <a:rPr lang="ru-RU" b="1" i="1" dirty="0" smtClean="0">
                <a:solidFill>
                  <a:srgbClr val="FFFF00"/>
                </a:solidFill>
              </a:rPr>
              <a:t>это </a:t>
            </a:r>
            <a:r>
              <a:rPr lang="ru-RU" b="1" i="1" dirty="0">
                <a:solidFill>
                  <a:srgbClr val="FFFF00"/>
                </a:solidFill>
              </a:rPr>
              <a:t>сверкающее, многоцветное сияние на небе</a:t>
            </a:r>
            <a:r>
              <a:rPr lang="ru-RU" i="1" dirty="0">
                <a:solidFill>
                  <a:schemeClr val="bg1"/>
                </a:solidFill>
              </a:rPr>
              <a:t>. Типичное северное сияние выглядит как </a:t>
            </a:r>
            <a:r>
              <a:rPr lang="ru-RU" b="1" i="1" dirty="0">
                <a:solidFill>
                  <a:srgbClr val="FFFF00"/>
                </a:solidFill>
              </a:rPr>
              <a:t>сияющая занавеска</a:t>
            </a:r>
            <a:r>
              <a:rPr lang="ru-RU" i="1" dirty="0">
                <a:solidFill>
                  <a:schemeClr val="bg1"/>
                </a:solidFill>
              </a:rPr>
              <a:t>, переливающаяся сине-зелеными огнями с вкраплениями розового и красного. Эти цветные ленты имеют </a:t>
            </a:r>
            <a:r>
              <a:rPr lang="ru-RU" b="1" i="1" dirty="0">
                <a:solidFill>
                  <a:srgbClr val="FFFF00"/>
                </a:solidFill>
              </a:rPr>
              <a:t>ширину до 160 </a:t>
            </a:r>
            <a:r>
              <a:rPr lang="ru-RU" i="1" dirty="0">
                <a:solidFill>
                  <a:schemeClr val="bg1"/>
                </a:solidFill>
              </a:rPr>
              <a:t>километров, </a:t>
            </a:r>
            <a:r>
              <a:rPr lang="ru-RU" b="1" i="1" dirty="0">
                <a:solidFill>
                  <a:srgbClr val="FFFF00"/>
                </a:solidFill>
              </a:rPr>
              <a:t>а длину до 1 600</a:t>
            </a:r>
            <a:r>
              <a:rPr lang="ru-RU" i="1" dirty="0">
                <a:solidFill>
                  <a:schemeClr val="bg1"/>
                </a:solidFill>
              </a:rPr>
              <a:t> километров.  </a:t>
            </a:r>
            <a:r>
              <a:rPr lang="ru-RU" i="1" dirty="0" smtClean="0">
                <a:solidFill>
                  <a:schemeClr val="bg1"/>
                </a:solidFill>
              </a:rPr>
              <a:t>Танцующее </a:t>
            </a:r>
            <a:r>
              <a:rPr lang="ru-RU" i="1" dirty="0">
                <a:solidFill>
                  <a:schemeClr val="bg1"/>
                </a:solidFill>
              </a:rPr>
              <a:t>в темном небе, как языки пламени, северное сияние — завораживающее и чарующее зрелище. Северное сияние </a:t>
            </a:r>
            <a:r>
              <a:rPr lang="ru-RU" b="1" i="1" dirty="0">
                <a:solidFill>
                  <a:srgbClr val="FFFF00"/>
                </a:solidFill>
              </a:rPr>
              <a:t>происходит на Земле. </a:t>
            </a:r>
            <a:r>
              <a:rPr lang="ru-RU" i="1" dirty="0">
                <a:solidFill>
                  <a:schemeClr val="bg1"/>
                </a:solidFill>
              </a:rPr>
              <a:t>Но вызвано оно </a:t>
            </a:r>
            <a:r>
              <a:rPr lang="ru-RU" b="1" i="1" dirty="0">
                <a:solidFill>
                  <a:srgbClr val="FFFF00"/>
                </a:solidFill>
              </a:rPr>
              <a:t>процессами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b="1" i="1" dirty="0">
                <a:solidFill>
                  <a:srgbClr val="FFFF00"/>
                </a:solidFill>
              </a:rPr>
              <a:t>происходящими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b="1" i="1" dirty="0">
                <a:solidFill>
                  <a:srgbClr val="FFFF00"/>
                </a:solidFill>
              </a:rPr>
              <a:t>на Солнце</a:t>
            </a:r>
            <a:r>
              <a:rPr lang="ru-RU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064" name="Picture 16" descr="http://im6-tub-ru.yandex.net/i?id=53958388-68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2" y="1785926"/>
            <a:ext cx="3357586" cy="48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8-tub-ru.yandex.net/i?id=604953188-35-72&amp;n=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785926"/>
            <a:ext cx="5072098" cy="48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81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0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Саня\Desktop\Zuma\4327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86" y="1204303"/>
            <a:ext cx="7776865" cy="526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Саня\Desktop\Zuma\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86" y="1204302"/>
            <a:ext cx="7776865" cy="526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Саня\Desktop\Zuma\i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62" y="3000372"/>
            <a:ext cx="7776865" cy="345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37810" y="-33485"/>
            <a:ext cx="91818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schemeClr val="bg1"/>
                </a:solidFill>
              </a:rPr>
              <a:t>Северное сияние – это свечение, которое видно с земли, вследствие взаимодействия атмосферы с солнечным ветром. На Солнце происходят взрывы, и частицы атомов летят в космосе со скоростью 960 километров в секунду. </a:t>
            </a:r>
            <a:r>
              <a:rPr lang="ru-RU" b="1" i="1" dirty="0" smtClean="0">
                <a:solidFill>
                  <a:srgbClr val="FFFF00"/>
                </a:solidFill>
              </a:rPr>
              <a:t>Такие потоки называются солнечным ветром</a:t>
            </a:r>
            <a:r>
              <a:rPr lang="ru-RU" i="1" dirty="0" smtClean="0">
                <a:solidFill>
                  <a:srgbClr val="FFFF00"/>
                </a:solidFill>
              </a:rPr>
              <a:t>.</a:t>
            </a:r>
            <a:r>
              <a:rPr lang="ru-RU" i="1" dirty="0" smtClean="0">
                <a:solidFill>
                  <a:schemeClr val="bg1"/>
                </a:solidFill>
              </a:rPr>
              <a:t> Когда солнечный ветер достигает Земли, его частицы попадают в ее магнитное поле. </a:t>
            </a:r>
            <a:r>
              <a:rPr lang="ru-RU" b="1" i="1" dirty="0" smtClean="0">
                <a:solidFill>
                  <a:srgbClr val="FFFF00"/>
                </a:solidFill>
              </a:rPr>
              <a:t>Земля — это гигантский магнит</a:t>
            </a:r>
            <a:r>
              <a:rPr lang="ru-RU" i="1" dirty="0" smtClean="0">
                <a:solidFill>
                  <a:schemeClr val="bg1"/>
                </a:solidFill>
              </a:rPr>
              <a:t>. Магнитное притяжение Земли как бы засасывает пролетающие мимо нее заряженные частицы. Эти притянутые частицы движутся в виде длинных «лучей» вдоль силовых линий магнитного поля. Эти полюса находятся вблизи Северного и Южного полюсов Земли. Заряженные частицы Солнца заставляют воздух земной атмосферы переливаться разными цветами, </a:t>
            </a:r>
            <a:r>
              <a:rPr lang="ru-RU" b="1" i="1" dirty="0" smtClean="0">
                <a:solidFill>
                  <a:srgbClr val="FFFF00"/>
                </a:solidFill>
              </a:rPr>
              <a:t>это и есть северное сияние</a:t>
            </a:r>
            <a:r>
              <a:rPr lang="ru-RU" i="1" dirty="0" smtClean="0">
                <a:solidFill>
                  <a:schemeClr val="bg1"/>
                </a:solidFill>
              </a:rPr>
              <a:t>.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10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0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86" y="0"/>
            <a:ext cx="91397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chemeClr val="bg1"/>
                </a:solidFill>
              </a:rPr>
              <a:t>Поскольку солнечный свет полностью затмевает полярное сияние, то увидеть его можно </a:t>
            </a:r>
            <a:r>
              <a:rPr lang="ru-RU" b="1" i="1" dirty="0">
                <a:solidFill>
                  <a:srgbClr val="FFFF00"/>
                </a:solidFill>
              </a:rPr>
              <a:t>только в тёмное время суток</a:t>
            </a:r>
            <a:r>
              <a:rPr lang="ru-RU" i="1" dirty="0">
                <a:solidFill>
                  <a:schemeClr val="bg1"/>
                </a:solidFill>
              </a:rPr>
              <a:t>. Наиболее оптимальные условия - это ясная, безлунная ночь, а также отсутствие препятствий в виде гор, домов, деревьев и других предметов, закрывающих обзор. Увидеть северное сияние можно в высоких и средних широтах, обычно на северной стороне небосклона.</a:t>
            </a:r>
          </a:p>
        </p:txBody>
      </p:sp>
      <p:pic>
        <p:nvPicPr>
          <p:cNvPr id="3074" name="Picture 2" descr="северное сияние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10" y="1477328"/>
            <a:ext cx="8360218" cy="501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71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0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im6-tub-ru.yandex.net/i?id=27347498-25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26" y="928670"/>
            <a:ext cx="5871596" cy="56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5762" y="116632"/>
            <a:ext cx="91497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</a:rPr>
              <a:t>Т</a:t>
            </a:r>
            <a:r>
              <a:rPr lang="ru-RU" sz="4400" b="1" i="1" dirty="0" smtClean="0">
                <a:solidFill>
                  <a:schemeClr val="bg1"/>
                </a:solidFill>
                <a:latin typeface="Candara" pitchFamily="34" charset="0"/>
              </a:rPr>
              <a:t>ак выглядит  северное сияние из космоса.</a:t>
            </a:r>
            <a:endParaRPr lang="ru-RU" sz="4400" b="1" i="1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7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0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5762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smtClean="0">
                <a:solidFill>
                  <a:schemeClr val="bg1"/>
                </a:solidFill>
              </a:rPr>
              <a:t>«Северное сияние» </a:t>
            </a:r>
            <a:r>
              <a:rPr lang="ru-RU" sz="3200" b="1" i="1" dirty="0" smtClean="0">
                <a:solidFill>
                  <a:schemeClr val="bg1"/>
                </a:solidFill>
              </a:rPr>
              <a:t>бывает таким: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im0-tub-ru.yandex.net/i?id=594395830-34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4775"/>
            <a:ext cx="1944216" cy="3006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2-tub-ru.yandex.net/i?id=136204382-32-72&amp;n=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642919"/>
            <a:ext cx="4786346" cy="250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4-tub-ru.yandex.net/i?id=110680643-01-72&amp;n=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3286124"/>
            <a:ext cx="4763879" cy="3402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nixaxa.ru/images/img/northern-lights-0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754495"/>
            <a:ext cx="3429023" cy="58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-4358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308" y="0"/>
            <a:ext cx="914976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i="1" dirty="0" smtClean="0">
                <a:solidFill>
                  <a:schemeClr val="bg1"/>
                </a:solidFill>
                <a:latin typeface="Candara" pitchFamily="34" charset="0"/>
              </a:rPr>
              <a:t>Четыре названия:</a:t>
            </a:r>
          </a:p>
          <a:p>
            <a:pPr algn="ctr"/>
            <a:endParaRPr lang="ru-RU" b="1" i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799" y="1138773"/>
            <a:ext cx="644600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5000" b="1" i="1" dirty="0" smtClean="0">
                <a:solidFill>
                  <a:schemeClr val="bg1"/>
                </a:solidFill>
              </a:rPr>
              <a:t>«Северное сияние»</a:t>
            </a:r>
          </a:p>
          <a:p>
            <a:pPr marL="342900" indent="-342900">
              <a:buFontTx/>
              <a:buAutoNum type="arabicPeriod"/>
            </a:pPr>
            <a:r>
              <a:rPr lang="ru-RU" sz="5000" b="1" i="1" dirty="0" smtClean="0">
                <a:solidFill>
                  <a:schemeClr val="bg1"/>
                </a:solidFill>
              </a:rPr>
              <a:t>«</a:t>
            </a:r>
            <a:r>
              <a:rPr lang="ru-RU" sz="5000" b="1" i="1" dirty="0">
                <a:solidFill>
                  <a:schemeClr val="bg1"/>
                </a:solidFill>
              </a:rPr>
              <a:t>Южное сияние»</a:t>
            </a:r>
          </a:p>
          <a:p>
            <a:pPr marL="342900" indent="-342900">
              <a:buAutoNum type="arabicPeriod"/>
            </a:pPr>
            <a:r>
              <a:rPr lang="ru-RU" sz="5000" b="1" i="1" dirty="0">
                <a:solidFill>
                  <a:schemeClr val="bg1"/>
                </a:solidFill>
              </a:rPr>
              <a:t>«Полярное </a:t>
            </a:r>
            <a:r>
              <a:rPr lang="ru-RU" sz="5000" b="1" i="1" dirty="0" smtClean="0">
                <a:solidFill>
                  <a:schemeClr val="bg1"/>
                </a:solidFill>
              </a:rPr>
              <a:t>сияние»</a:t>
            </a:r>
          </a:p>
          <a:p>
            <a:pPr marL="342900" indent="-342900">
              <a:buAutoNum type="arabicPeriod"/>
            </a:pPr>
            <a:r>
              <a:rPr lang="ru-RU" sz="5000" b="1" i="1" dirty="0" smtClean="0">
                <a:solidFill>
                  <a:schemeClr val="bg1"/>
                </a:solidFill>
              </a:rPr>
              <a:t>«Аврора (</a:t>
            </a:r>
            <a:r>
              <a:rPr lang="en-US" sz="5000" b="1" i="1" dirty="0" smtClean="0">
                <a:solidFill>
                  <a:schemeClr val="bg1"/>
                </a:solidFill>
              </a:rPr>
              <a:t>Aurora)</a:t>
            </a:r>
            <a:r>
              <a:rPr lang="ru-RU" sz="5000" b="1" i="1" dirty="0" smtClean="0">
                <a:solidFill>
                  <a:schemeClr val="bg1"/>
                </a:solidFill>
              </a:rPr>
              <a:t>»</a:t>
            </a:r>
            <a:endParaRPr lang="ru-RU" sz="5000" b="1" i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im7-tub-ru.yandex.net/i?id=33603920-04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4143380"/>
            <a:ext cx="3998226" cy="25305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8-tub-ru.yandex.net/i?id=75959387-29-72&amp;n=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7112"/>
            <a:ext cx="3024336" cy="2016224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17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аня\Desktop\Zuma\i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-5762" y="-4358"/>
            <a:ext cx="9149762" cy="686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562074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chemeClr val="bg1"/>
                </a:solidFill>
              </a:rPr>
              <a:t>Результаты анкетирования среди детей в возрасте 8-10 лет (10 человек) </a:t>
            </a:r>
            <a:endParaRPr lang="ru-RU" sz="1600" b="1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309067"/>
              </p:ext>
            </p:extLst>
          </p:nvPr>
        </p:nvGraphicFramePr>
        <p:xfrm>
          <a:off x="428596" y="1000108"/>
          <a:ext cx="8229600" cy="5271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4683968"/>
                <a:gridCol w="2743200"/>
              </a:tblGrid>
              <a:tr h="1584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</a:rPr>
                        <a:t>вопр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анкеты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Вопросы   анкеты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Результат анкетирования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6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Знаете ли вы, что такое  «Северное сияние»?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Ответили все 10 чел., из них знают, что это такое – 8 чел.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166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Как вы думаете, где оно происходит?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Ответили также 10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севере - 7 чел.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небе – 1 чел.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севере и южном полюсе – 2 чел.   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43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Опишите, как вы себе представляете «Северное сияние»?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Представляют северное сияние все по-разному.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это что-то необычайное в небе – 3 чел.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переливание разных цветов – 6 чел.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похоже на радугу – 1 чел.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9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597</Words>
  <Application>Microsoft Office PowerPoint</Application>
  <PresentationFormat>Экран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01ё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анкетирования среди детей в возрасте 8-10 лет (10 человек) </vt:lpstr>
      <vt:lpstr>Презентация PowerPoint</vt:lpstr>
      <vt:lpstr>Вывод: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Саня</dc:creator>
  <cp:lastModifiedBy>Общий</cp:lastModifiedBy>
  <cp:revision>70</cp:revision>
  <dcterms:created xsi:type="dcterms:W3CDTF">2012-12-25T14:25:15Z</dcterms:created>
  <dcterms:modified xsi:type="dcterms:W3CDTF">2014-05-25T20:27:59Z</dcterms:modified>
</cp:coreProperties>
</file>